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40"/>
  </p:notesMasterIdLst>
  <p:sldIdLst>
    <p:sldId id="260" r:id="rId4"/>
    <p:sldId id="263" r:id="rId5"/>
    <p:sldId id="257" r:id="rId6"/>
    <p:sldId id="274" r:id="rId7"/>
    <p:sldId id="275" r:id="rId8"/>
    <p:sldId id="286" r:id="rId9"/>
    <p:sldId id="292" r:id="rId10"/>
    <p:sldId id="293" r:id="rId11"/>
    <p:sldId id="306" r:id="rId12"/>
    <p:sldId id="300" r:id="rId13"/>
    <p:sldId id="295" r:id="rId14"/>
    <p:sldId id="307" r:id="rId15"/>
    <p:sldId id="281" r:id="rId16"/>
    <p:sldId id="301" r:id="rId17"/>
    <p:sldId id="296" r:id="rId18"/>
    <p:sldId id="285" r:id="rId19"/>
    <p:sldId id="282" r:id="rId20"/>
    <p:sldId id="304" r:id="rId21"/>
    <p:sldId id="287" r:id="rId22"/>
    <p:sldId id="302" r:id="rId23"/>
    <p:sldId id="303" r:id="rId24"/>
    <p:sldId id="305" r:id="rId25"/>
    <p:sldId id="299" r:id="rId26"/>
    <p:sldId id="265" r:id="rId27"/>
    <p:sldId id="259" r:id="rId28"/>
    <p:sldId id="269" r:id="rId29"/>
    <p:sldId id="270" r:id="rId30"/>
    <p:sldId id="266" r:id="rId31"/>
    <p:sldId id="308" r:id="rId32"/>
    <p:sldId id="309" r:id="rId33"/>
    <p:sldId id="258" r:id="rId34"/>
    <p:sldId id="310" r:id="rId35"/>
    <p:sldId id="311" r:id="rId36"/>
    <p:sldId id="261" r:id="rId37"/>
    <p:sldId id="256"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4DDF8-DC36-4BA4-97E9-9504F1D60E59}" type="datetimeFigureOut">
              <a:rPr lang="en-GB" smtClean="0"/>
              <a:t>23/05/2024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DCDB8-9FE2-469A-B52B-06EB5D1D6450}" type="slidenum">
              <a:rPr lang="en-GB" smtClean="0"/>
              <a:t>‹#›</a:t>
            </a:fld>
            <a:endParaRPr lang="en-GB"/>
          </a:p>
        </p:txBody>
      </p:sp>
    </p:spTree>
    <p:extLst>
      <p:ext uri="{BB962C8B-B14F-4D97-AF65-F5344CB8AC3E}">
        <p14:creationId xmlns:p14="http://schemas.microsoft.com/office/powerpoint/2010/main" val="157944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624F-7649-4E23-B282-4B52C234D4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597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624F-7649-4E23-B282-4B52C234D4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129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624F-7649-4E23-B282-4B52C234D4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205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624F-7649-4E23-B282-4B52C234D4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62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624F-7649-4E23-B282-4B52C234D4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980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F20F-DDC1-7D00-E3A2-59DA3BAF4B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3D7B2CA-6793-5B6C-3A62-0C3F9BB7B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954CBF5-6390-F044-104F-D04FDD81A215}"/>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5" name="Footer Placeholder 4">
            <a:extLst>
              <a:ext uri="{FF2B5EF4-FFF2-40B4-BE49-F238E27FC236}">
                <a16:creationId xmlns:a16="http://schemas.microsoft.com/office/drawing/2014/main" id="{270D5FE4-C46F-CF6F-EE96-5A51815E18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09EED9-D40C-2D51-0998-DBCF27B330B6}"/>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305859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DE84-D726-E21A-2429-618179BF1A7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E74C326-0C9B-0AA8-80A0-9C75D5B6B2C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3146CBA-7654-0C68-DA23-A98747D1D05C}"/>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5" name="Footer Placeholder 4">
            <a:extLst>
              <a:ext uri="{FF2B5EF4-FFF2-40B4-BE49-F238E27FC236}">
                <a16:creationId xmlns:a16="http://schemas.microsoft.com/office/drawing/2014/main" id="{8798488C-9E75-F22D-2F54-43AF5161D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8D6C97-DEC6-4E26-8CF5-A9C2463378E4}"/>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175622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B0B72-082B-B919-B787-69CC3B155A0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6ABAEC3-9A5B-66B9-45EE-F053D5B33F7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AD7C07B-55B7-0A7A-6738-0D072F6D0521}"/>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5" name="Footer Placeholder 4">
            <a:extLst>
              <a:ext uri="{FF2B5EF4-FFF2-40B4-BE49-F238E27FC236}">
                <a16:creationId xmlns:a16="http://schemas.microsoft.com/office/drawing/2014/main" id="{78D7DB0C-8F15-4BCC-4018-45624AE533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4EC01F-D641-E397-FA1D-4A94F3AC8D7E}"/>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1824690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B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726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9900" y="2708981"/>
            <a:ext cx="11252200" cy="677686"/>
          </a:xfrm>
          <a:prstGeom prst="rect">
            <a:avLst/>
          </a:prstGeom>
        </p:spPr>
        <p:txBody>
          <a:bodyPr vert="horz"/>
          <a:lstStyle>
            <a:lvl1pPr marL="0" indent="0" algn="ctr">
              <a:buNone/>
              <a:defRPr sz="3500" b="1" baseline="0">
                <a:latin typeface="Arial"/>
                <a:cs typeface="Arial"/>
              </a:defRPr>
            </a:lvl1pPr>
          </a:lstStyle>
          <a:p>
            <a:pPr lvl="0"/>
            <a:r>
              <a:rPr lang="en-US"/>
              <a:t>Click to edit Master text styles</a:t>
            </a:r>
          </a:p>
        </p:txBody>
      </p:sp>
      <p:sp>
        <p:nvSpPr>
          <p:cNvPr id="9" name="Text Placeholder 8"/>
          <p:cNvSpPr>
            <a:spLocks noGrp="1"/>
          </p:cNvSpPr>
          <p:nvPr>
            <p:ph type="body" sz="quarter" idx="11"/>
          </p:nvPr>
        </p:nvSpPr>
        <p:spPr>
          <a:xfrm>
            <a:off x="469900" y="3386138"/>
            <a:ext cx="11252200" cy="735012"/>
          </a:xfrm>
          <a:prstGeom prst="rect">
            <a:avLst/>
          </a:prstGeom>
        </p:spPr>
        <p:txBody>
          <a:bodyPr vert="horz"/>
          <a:lstStyle>
            <a:lvl1pPr marL="0" indent="0" algn="ctr">
              <a:buNone/>
              <a:defRPr sz="2700" b="0">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43472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50/5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89186" y="1624547"/>
            <a:ext cx="5381037" cy="4246029"/>
          </a:xfrm>
          <a:prstGeom prst="rect">
            <a:avLst/>
          </a:prstGeom>
        </p:spPr>
        <p:txBody>
          <a:bodyPr vert="horz"/>
          <a:lstStyle/>
          <a:p>
            <a:pPr lvl="0"/>
            <a:r>
              <a:rPr lang="en-US" noProof="0"/>
              <a:t>Click icon to add picture</a:t>
            </a:r>
            <a:endParaRPr lang="en-US" noProof="0" dirty="0"/>
          </a:p>
        </p:txBody>
      </p:sp>
      <p:sp>
        <p:nvSpPr>
          <p:cNvPr id="7" name="Text Placeholder 4"/>
          <p:cNvSpPr>
            <a:spLocks noGrp="1"/>
          </p:cNvSpPr>
          <p:nvPr>
            <p:ph type="body" sz="quarter" idx="3"/>
          </p:nvPr>
        </p:nvSpPr>
        <p:spPr>
          <a:xfrm>
            <a:off x="6193368" y="1624547"/>
            <a:ext cx="5389033" cy="435681"/>
          </a:xfrm>
          <a:prstGeom prst="rect">
            <a:avLst/>
          </a:prstGeom>
        </p:spPr>
        <p:txBody>
          <a:bodyPr anchor="b"/>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11"/>
          <p:cNvSpPr>
            <a:spLocks noGrp="1"/>
          </p:cNvSpPr>
          <p:nvPr>
            <p:ph type="body" sz="quarter" idx="11"/>
          </p:nvPr>
        </p:nvSpPr>
        <p:spPr>
          <a:xfrm>
            <a:off x="6193367" y="2173115"/>
            <a:ext cx="5382684" cy="3711218"/>
          </a:xfrm>
          <a:prstGeom prst="rect">
            <a:avLst/>
          </a:prstGeom>
        </p:spPr>
        <p:txBody>
          <a:bodyPr vert="horz"/>
          <a:lstStyle>
            <a:lvl1pPr>
              <a:defRPr sz="2000">
                <a:latin typeface="Arial"/>
                <a:cs typeface="Arial"/>
              </a:defRPr>
            </a:lvl1pPr>
            <a:lvl2pPr>
              <a:defRPr sz="1700">
                <a:latin typeface="Arial"/>
                <a:cs typeface="Arial"/>
              </a:defRPr>
            </a:lvl2pPr>
            <a:lvl3pPr>
              <a:defRPr sz="1500">
                <a:latin typeface="Arial"/>
                <a:cs typeface="Arial"/>
              </a:defRPr>
            </a:lvl3pPr>
            <a:lvl4pPr>
              <a:defRPr sz="13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2"/>
          </p:nvPr>
        </p:nvSpPr>
        <p:spPr>
          <a:xfrm>
            <a:off x="488952" y="577850"/>
            <a:ext cx="11093449" cy="903288"/>
          </a:xfrm>
          <a:prstGeom prst="rect">
            <a:avLst/>
          </a:prstGeom>
        </p:spPr>
        <p:txBody>
          <a:bodyPr vert="horz"/>
          <a:lstStyle>
            <a:lvl1pPr marL="0" indent="0" algn="ctr">
              <a:buNone/>
              <a:defRPr sz="2700" b="1">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331448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Heavy">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24547"/>
            <a:ext cx="5386917" cy="435681"/>
          </a:xfrm>
          <a:prstGeom prst="rect">
            <a:avLst/>
          </a:prstGeom>
        </p:spPr>
        <p:txBody>
          <a:bodyPr anchor="b"/>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68" y="1624547"/>
            <a:ext cx="5389033" cy="435681"/>
          </a:xfrm>
          <a:prstGeom prst="rect">
            <a:avLst/>
          </a:prstGeom>
        </p:spPr>
        <p:txBody>
          <a:bodyPr anchor="b"/>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1"/>
          <p:cNvSpPr>
            <a:spLocks noGrp="1"/>
          </p:cNvSpPr>
          <p:nvPr>
            <p:ph type="body" sz="quarter" idx="11"/>
          </p:nvPr>
        </p:nvSpPr>
        <p:spPr>
          <a:xfrm>
            <a:off x="6193367" y="2173115"/>
            <a:ext cx="5382684" cy="3711218"/>
          </a:xfrm>
          <a:prstGeom prst="rect">
            <a:avLst/>
          </a:prstGeom>
        </p:spPr>
        <p:txBody>
          <a:bodyPr vert="horz"/>
          <a:lstStyle>
            <a:lvl1pPr>
              <a:defRPr sz="2000">
                <a:latin typeface="Arial"/>
                <a:cs typeface="Arial"/>
              </a:defRPr>
            </a:lvl1pPr>
            <a:lvl2pPr>
              <a:defRPr sz="1700">
                <a:latin typeface="Arial"/>
                <a:cs typeface="Arial"/>
              </a:defRPr>
            </a:lvl2pPr>
            <a:lvl3pPr>
              <a:defRPr sz="1500">
                <a:latin typeface="Arial"/>
                <a:cs typeface="Arial"/>
              </a:defRPr>
            </a:lvl3pPr>
            <a:lvl4pPr>
              <a:defRPr sz="13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2"/>
          </p:nvPr>
        </p:nvSpPr>
        <p:spPr>
          <a:xfrm>
            <a:off x="609601" y="2173115"/>
            <a:ext cx="5382684" cy="3711218"/>
          </a:xfrm>
          <a:prstGeom prst="rect">
            <a:avLst/>
          </a:prstGeom>
        </p:spPr>
        <p:txBody>
          <a:bodyPr vert="horz"/>
          <a:lstStyle>
            <a:lvl1pPr>
              <a:defRPr sz="2000">
                <a:latin typeface="Arial"/>
                <a:cs typeface="Arial"/>
              </a:defRPr>
            </a:lvl1pPr>
            <a:lvl2pPr>
              <a:defRPr sz="1700">
                <a:latin typeface="Arial"/>
                <a:cs typeface="Arial"/>
              </a:defRPr>
            </a:lvl2pPr>
            <a:lvl3pPr>
              <a:defRPr sz="1500">
                <a:latin typeface="Arial"/>
                <a:cs typeface="Arial"/>
              </a:defRPr>
            </a:lvl3pPr>
            <a:lvl4pPr>
              <a:defRPr sz="13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3"/>
          </p:nvPr>
        </p:nvSpPr>
        <p:spPr>
          <a:xfrm>
            <a:off x="609600" y="649288"/>
            <a:ext cx="10972800" cy="817562"/>
          </a:xfrm>
          <a:prstGeom prst="rect">
            <a:avLst/>
          </a:prstGeom>
        </p:spPr>
        <p:txBody>
          <a:bodyPr vert="horz"/>
          <a:lstStyle>
            <a:lvl1pPr marL="0" indent="0" algn="ctr">
              <a:buNone/>
              <a:defRPr sz="2700" b="1" baseline="0">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80531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p:cNvSpPr>
            <a:spLocks noGrp="1"/>
          </p:cNvSpPr>
          <p:nvPr>
            <p:ph type="title"/>
          </p:nvPr>
        </p:nvSpPr>
        <p:spPr>
          <a:xfrm>
            <a:off x="609600" y="458082"/>
            <a:ext cx="10972800" cy="628473"/>
          </a:xfrm>
          <a:prstGeom prst="rect">
            <a:avLst/>
          </a:prstGeom>
        </p:spPr>
        <p:txBody>
          <a:bodyPr vert="horz"/>
          <a:lstStyle>
            <a:lvl1pPr>
              <a:defRPr sz="3000" b="1">
                <a:latin typeface="Arial"/>
                <a:cs typeface="Arial"/>
              </a:defRPr>
            </a:lvl1pPr>
          </a:lstStyle>
          <a:p>
            <a:r>
              <a:rPr lang="en-US"/>
              <a:t>Click to edit Master title style</a:t>
            </a:r>
            <a:endParaRPr lang="en-US" dirty="0"/>
          </a:p>
        </p:txBody>
      </p:sp>
      <p:sp>
        <p:nvSpPr>
          <p:cNvPr id="4" name="Text Placeholder 3"/>
          <p:cNvSpPr>
            <a:spLocks noGrp="1"/>
          </p:cNvSpPr>
          <p:nvPr>
            <p:ph type="body" sz="quarter" idx="10"/>
          </p:nvPr>
        </p:nvSpPr>
        <p:spPr>
          <a:xfrm>
            <a:off x="609600" y="1200151"/>
            <a:ext cx="10972800" cy="4670425"/>
          </a:xfrm>
          <a:prstGeom prst="rect">
            <a:avLst/>
          </a:prstGeom>
        </p:spPr>
        <p:txBody>
          <a:bodyPr vert="horz"/>
          <a:lstStyle>
            <a:lvl1pPr marL="0" indent="0">
              <a:buNone/>
              <a:defRPr sz="2000" baseline="0">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200622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77CF-DB32-44A5-C286-273804DDA2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2BFF6B-C7FA-4605-9499-000B81D701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442D3D-8BF9-BFB9-DA7F-8BF01432FAF6}"/>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5" name="Footer Placeholder 4">
            <a:extLst>
              <a:ext uri="{FF2B5EF4-FFF2-40B4-BE49-F238E27FC236}">
                <a16:creationId xmlns:a16="http://schemas.microsoft.com/office/drawing/2014/main" id="{902E1653-694B-39DD-A0D1-06F907FAB7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343367-7AAD-B0CE-9229-1B250D1D558A}"/>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471987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0B6F-9DD5-1E7E-141D-15B8E1EA45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955617-8530-D5AC-52FE-0C30BAA33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0A6D1D-010E-17B3-2C04-22BB31C51B8B}"/>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5" name="Footer Placeholder 4">
            <a:extLst>
              <a:ext uri="{FF2B5EF4-FFF2-40B4-BE49-F238E27FC236}">
                <a16:creationId xmlns:a16="http://schemas.microsoft.com/office/drawing/2014/main" id="{5B380CF0-BC19-0D2D-CF20-77F07FDB42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B575B0-83DF-2B3E-A716-73D687E54255}"/>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278718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6BFD-4FC5-80AF-3EAF-F00C2D4642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0FAB4F-A6ED-42B9-A69D-155B14B73A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701F4F-2977-C003-0425-6C9706A1D36C}"/>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5" name="Footer Placeholder 4">
            <a:extLst>
              <a:ext uri="{FF2B5EF4-FFF2-40B4-BE49-F238E27FC236}">
                <a16:creationId xmlns:a16="http://schemas.microsoft.com/office/drawing/2014/main" id="{7A96DCBD-CD1B-B614-0B5B-BB4FBE812F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2ACAA5-7144-0093-DC5F-30B9DADC2422}"/>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142959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35EF-9AC6-9683-7F54-F10361C6EC6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FD0DB3-953E-ACA4-66FF-EC213C8CE7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8A63ED3-29B2-55F1-2AD5-F0340FC48A26}"/>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5" name="Footer Placeholder 4">
            <a:extLst>
              <a:ext uri="{FF2B5EF4-FFF2-40B4-BE49-F238E27FC236}">
                <a16:creationId xmlns:a16="http://schemas.microsoft.com/office/drawing/2014/main" id="{F70A161F-A8EB-7122-E0AB-25DB75136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41596C-D91B-CD93-11B8-05154DB0075F}"/>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3385501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69CF-86EC-B995-78D3-58A98E14C7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327C32-40E5-E2A0-EF9D-ACCE393ADC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C912BA-3A9F-DBDD-5F99-853BD4A9D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DE81ED-F4F6-9A09-355E-AD0B2D45FF93}"/>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6" name="Footer Placeholder 5">
            <a:extLst>
              <a:ext uri="{FF2B5EF4-FFF2-40B4-BE49-F238E27FC236}">
                <a16:creationId xmlns:a16="http://schemas.microsoft.com/office/drawing/2014/main" id="{69D21632-778C-3D01-93D3-756C4734FE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72E9B1-B43F-EA15-EACD-96F7373CBF82}"/>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3602713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EC9A4-B8B1-B451-7F9F-E9B6F8A337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BF2305-0BBF-1068-F880-ADED590B48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72A738-CC27-90B3-DF08-6EC5DC7AA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A936E2-C15D-5B8A-74D3-EEA90CE058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1578AD-CD00-8FE5-90AB-C4511D8235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35D60B-45A6-51C3-7632-E2F47A95F225}"/>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8" name="Footer Placeholder 7">
            <a:extLst>
              <a:ext uri="{FF2B5EF4-FFF2-40B4-BE49-F238E27FC236}">
                <a16:creationId xmlns:a16="http://schemas.microsoft.com/office/drawing/2014/main" id="{BC3DFB68-9E7C-90F9-F280-8C05DA610A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CF2D96-01FE-D869-28C3-BE7A4A344682}"/>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167783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3B301-8368-750D-38B1-0D5376A093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4B6D41-2DBC-61FE-48B6-5E808ED39ABA}"/>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4" name="Footer Placeholder 3">
            <a:extLst>
              <a:ext uri="{FF2B5EF4-FFF2-40B4-BE49-F238E27FC236}">
                <a16:creationId xmlns:a16="http://schemas.microsoft.com/office/drawing/2014/main" id="{E8D6539A-0111-57ED-9390-210EE130BE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F81AA6-72AC-0620-8BCF-7AB56BDC739F}"/>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3200813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D90B8-3734-9897-23C5-12B1523E68D5}"/>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3" name="Footer Placeholder 2">
            <a:extLst>
              <a:ext uri="{FF2B5EF4-FFF2-40B4-BE49-F238E27FC236}">
                <a16:creationId xmlns:a16="http://schemas.microsoft.com/office/drawing/2014/main" id="{BF77481C-5A1A-6AEE-F4A3-DBDD16015A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EA0D2A1-F47D-737F-DFE8-5AA095273DE9}"/>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228929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5CC3-E569-EC8C-55CF-79C68BFBC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DD38C6-CDBB-AA7A-2B5D-7D92A461A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AFB1EE-8D01-CC01-ECE7-1236AD1EB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C0EDB0-2958-2961-865D-7E290A98B04A}"/>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6" name="Footer Placeholder 5">
            <a:extLst>
              <a:ext uri="{FF2B5EF4-FFF2-40B4-BE49-F238E27FC236}">
                <a16:creationId xmlns:a16="http://schemas.microsoft.com/office/drawing/2014/main" id="{304D89BF-8EFA-539D-C3A4-0C2E166C27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1EFC68-9317-45C0-21DF-1F445267AD52}"/>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1369217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803F-4C24-9B48-5CF5-CFF1E1EE5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BB87FE-19DC-163C-6F49-62C6F76A6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2726D2-A553-C3ED-A0C9-9CFD08BA5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D62E85-2D0A-7DB8-0C13-A5B3B4C3F2E1}"/>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6" name="Footer Placeholder 5">
            <a:extLst>
              <a:ext uri="{FF2B5EF4-FFF2-40B4-BE49-F238E27FC236}">
                <a16:creationId xmlns:a16="http://schemas.microsoft.com/office/drawing/2014/main" id="{85B7FCB5-C825-6482-687F-5A4146DF8B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5B8733-669E-41E2-EAA5-56F600517AEB}"/>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1491391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6947-A7D4-B4C4-9328-9E238FD69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BF82C3-6DCF-B263-98B1-2A409C73B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FB8AE-AA42-3AFE-3C46-771E2D2E8FB4}"/>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5" name="Footer Placeholder 4">
            <a:extLst>
              <a:ext uri="{FF2B5EF4-FFF2-40B4-BE49-F238E27FC236}">
                <a16:creationId xmlns:a16="http://schemas.microsoft.com/office/drawing/2014/main" id="{EF5D6B66-8458-102B-2C82-BE0CF76C23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B946D6-4D25-F9EF-ACD8-864CDE1F1934}"/>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19156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081F4-EFCC-E134-D913-EA390DC4CC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903669-41F6-0B22-3095-418590CE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80B20-1110-830F-3E52-827CFC99ADC7}"/>
              </a:ext>
            </a:extLst>
          </p:cNvPr>
          <p:cNvSpPr>
            <a:spLocks noGrp="1"/>
          </p:cNvSpPr>
          <p:nvPr>
            <p:ph type="dt" sz="half" idx="10"/>
          </p:nvPr>
        </p:nvSpPr>
        <p:spPr/>
        <p:txBody>
          <a:bodyPr/>
          <a:lstStyle/>
          <a:p>
            <a:fld id="{1B96F2FC-C803-491F-B7A0-0D198F9D71E8}" type="datetimeFigureOut">
              <a:rPr lang="en-GB" smtClean="0"/>
              <a:t>23/05/2024</a:t>
            </a:fld>
            <a:endParaRPr lang="en-GB"/>
          </a:p>
        </p:txBody>
      </p:sp>
      <p:sp>
        <p:nvSpPr>
          <p:cNvPr id="5" name="Footer Placeholder 4">
            <a:extLst>
              <a:ext uri="{FF2B5EF4-FFF2-40B4-BE49-F238E27FC236}">
                <a16:creationId xmlns:a16="http://schemas.microsoft.com/office/drawing/2014/main" id="{8306F50A-1B50-F1C3-A128-45A8BF714A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BC9F5F-71C7-088B-B94E-770784FBE58F}"/>
              </a:ext>
            </a:extLst>
          </p:cNvPr>
          <p:cNvSpPr>
            <a:spLocks noGrp="1"/>
          </p:cNvSpPr>
          <p:nvPr>
            <p:ph type="sldNum" sz="quarter" idx="12"/>
          </p:nvPr>
        </p:nvSpPr>
        <p:spPr/>
        <p:txBody>
          <a:bodyPr/>
          <a:lstStyle/>
          <a:p>
            <a:fld id="{C965E0F3-7CCA-4EE3-A987-CC5FEA059F6A}" type="slidenum">
              <a:rPr lang="en-GB" smtClean="0"/>
              <a:t>‹#›</a:t>
            </a:fld>
            <a:endParaRPr lang="en-GB"/>
          </a:p>
        </p:txBody>
      </p:sp>
    </p:spTree>
    <p:extLst>
      <p:ext uri="{BB962C8B-B14F-4D97-AF65-F5344CB8AC3E}">
        <p14:creationId xmlns:p14="http://schemas.microsoft.com/office/powerpoint/2010/main" val="4033502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0D31-6954-B116-4F55-B3BFE0AD9C2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45424D2-D49F-2BC1-D94E-3892A0A59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DCBCCB-88EB-B422-9305-8C83F8242B4E}"/>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5" name="Footer Placeholder 4">
            <a:extLst>
              <a:ext uri="{FF2B5EF4-FFF2-40B4-BE49-F238E27FC236}">
                <a16:creationId xmlns:a16="http://schemas.microsoft.com/office/drawing/2014/main" id="{F9D85BCB-EFAA-E5C7-A891-43DCD2AB3F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2C722-A808-1DE2-3280-439EE5BEE6A5}"/>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286485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CCE5-E1D8-C404-F852-4BB5D5BA8B6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69AD821-C52E-3F36-0D8C-8C63574C44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2E10F42-3328-C3E4-F70E-B1AC720ADD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345E23F-F608-9F43-C2FC-71DD20D26A2A}"/>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6" name="Footer Placeholder 5">
            <a:extLst>
              <a:ext uri="{FF2B5EF4-FFF2-40B4-BE49-F238E27FC236}">
                <a16:creationId xmlns:a16="http://schemas.microsoft.com/office/drawing/2014/main" id="{1AD24DC2-C503-F0BD-A4F7-B84606EDA3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A8111-FD26-982D-E9C8-1B2E98DB4D3B}"/>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193348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F705-620F-3CB2-29E1-A0855A356FC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765607D-75EA-350A-DE62-630CDE80C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750A8D-6B08-DFA2-23E6-76CDF8B3662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A1A8C5B-0DBD-2938-9CBB-E98EF65FF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1616A2-E633-510A-6C07-5D32138D152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9D31F74-9F50-55F0-6D1E-993FE90713FD}"/>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8" name="Footer Placeholder 7">
            <a:extLst>
              <a:ext uri="{FF2B5EF4-FFF2-40B4-BE49-F238E27FC236}">
                <a16:creationId xmlns:a16="http://schemas.microsoft.com/office/drawing/2014/main" id="{A9277844-86BE-D315-D28F-51C22D21CE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71633B-FCA9-E463-08FB-627D918049D3}"/>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312032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3CE-D336-1F5F-9BE5-931887675C9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5CFB863-9E51-9E88-CB03-DBFFAE8B72AD}"/>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4" name="Footer Placeholder 3">
            <a:extLst>
              <a:ext uri="{FF2B5EF4-FFF2-40B4-BE49-F238E27FC236}">
                <a16:creationId xmlns:a16="http://schemas.microsoft.com/office/drawing/2014/main" id="{220CED9A-E22A-9A70-836C-04DA5AD158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80411D-E469-9548-0B35-E5911FC6458D}"/>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171425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6C604-3147-63EE-540A-4BE08D3D5494}"/>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3" name="Footer Placeholder 2">
            <a:extLst>
              <a:ext uri="{FF2B5EF4-FFF2-40B4-BE49-F238E27FC236}">
                <a16:creationId xmlns:a16="http://schemas.microsoft.com/office/drawing/2014/main" id="{7B0078DB-F52D-1EE6-EF9C-D800D85E57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852F7-173C-C7A5-491B-21FA0EE76CD0}"/>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372588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1663-B7F7-F3B7-2ECB-011880ACCB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DAF13F8-DB83-C959-D6B2-0E42BA86FF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39DC12C-9875-0BAF-2C09-E4F5B9E3D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7C51CD-7657-F43D-03A4-980838EC68A5}"/>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6" name="Footer Placeholder 5">
            <a:extLst>
              <a:ext uri="{FF2B5EF4-FFF2-40B4-BE49-F238E27FC236}">
                <a16:creationId xmlns:a16="http://schemas.microsoft.com/office/drawing/2014/main" id="{7BDA9826-25FB-FC17-9B58-D8237F0116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417521-DBA1-490A-27CF-38C9986153BD}"/>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155942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C820-08A4-643C-7C69-7B5D972C333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7A5B8F6-6065-CE18-741F-4EE2A99F0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62A4A6-0783-C1A2-144D-E7898B1F4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28D05B-D472-DBF4-617F-115380BA63B6}"/>
              </a:ext>
            </a:extLst>
          </p:cNvPr>
          <p:cNvSpPr>
            <a:spLocks noGrp="1"/>
          </p:cNvSpPr>
          <p:nvPr>
            <p:ph type="dt" sz="half" idx="10"/>
          </p:nvPr>
        </p:nvSpPr>
        <p:spPr/>
        <p:txBody>
          <a:bodyPr/>
          <a:lstStyle/>
          <a:p>
            <a:fld id="{EB73DFAD-C82C-48FC-8991-547BC56F06C3}" type="datetimeFigureOut">
              <a:rPr lang="en-GB" smtClean="0"/>
              <a:t>23/05/2024</a:t>
            </a:fld>
            <a:endParaRPr lang="en-GB"/>
          </a:p>
        </p:txBody>
      </p:sp>
      <p:sp>
        <p:nvSpPr>
          <p:cNvPr id="6" name="Footer Placeholder 5">
            <a:extLst>
              <a:ext uri="{FF2B5EF4-FFF2-40B4-BE49-F238E27FC236}">
                <a16:creationId xmlns:a16="http://schemas.microsoft.com/office/drawing/2014/main" id="{86A0D47B-ED03-528F-B4E9-B4C5451A18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28035A-C7D0-DB61-00B5-364D5C195A7C}"/>
              </a:ext>
            </a:extLst>
          </p:cNvPr>
          <p:cNvSpPr>
            <a:spLocks noGrp="1"/>
          </p:cNvSpPr>
          <p:nvPr>
            <p:ph type="sldNum" sz="quarter" idx="12"/>
          </p:nvPr>
        </p:nvSpPr>
        <p:spPr/>
        <p:txBody>
          <a:bodyPr/>
          <a:lstStyle/>
          <a:p>
            <a:fld id="{6205257E-50A1-4E4C-AA79-95FC63AF2DB8}" type="slidenum">
              <a:rPr lang="en-GB" smtClean="0"/>
              <a:t>‹#›</a:t>
            </a:fld>
            <a:endParaRPr lang="en-GB"/>
          </a:p>
        </p:txBody>
      </p:sp>
    </p:spTree>
    <p:extLst>
      <p:ext uri="{BB962C8B-B14F-4D97-AF65-F5344CB8AC3E}">
        <p14:creationId xmlns:p14="http://schemas.microsoft.com/office/powerpoint/2010/main" val="323672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D5C09-0387-D0D1-4C16-0C1C8CFC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850B1D1-0032-4BE6-AFDB-16B2CB0D3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9C617DF-60E8-5270-D8D7-64A03237CF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3DFAD-C82C-48FC-8991-547BC56F06C3}" type="datetimeFigureOut">
              <a:rPr lang="en-GB" smtClean="0"/>
              <a:t>23/05/2024</a:t>
            </a:fld>
            <a:endParaRPr lang="en-GB"/>
          </a:p>
        </p:txBody>
      </p:sp>
      <p:sp>
        <p:nvSpPr>
          <p:cNvPr id="5" name="Footer Placeholder 4">
            <a:extLst>
              <a:ext uri="{FF2B5EF4-FFF2-40B4-BE49-F238E27FC236}">
                <a16:creationId xmlns:a16="http://schemas.microsoft.com/office/drawing/2014/main" id="{E802BC24-19E9-6EDA-049F-3597C6FBE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7F4CE3B-AD2C-87C0-BC03-C6ED1B3D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5257E-50A1-4E4C-AA79-95FC63AF2DB8}" type="slidenum">
              <a:rPr lang="en-GB" smtClean="0"/>
              <a:t>‹#›</a:t>
            </a:fld>
            <a:endParaRPr lang="en-GB"/>
          </a:p>
        </p:txBody>
      </p:sp>
    </p:spTree>
    <p:extLst>
      <p:ext uri="{BB962C8B-B14F-4D97-AF65-F5344CB8AC3E}">
        <p14:creationId xmlns:p14="http://schemas.microsoft.com/office/powerpoint/2010/main" val="1550871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68_1 PowerPoint Template 2 Feb 2017 BLANK.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38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5EF3E-0CB4-5E74-FF1A-E7921297D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0E7542-E4C4-E6AA-9901-8918E7E4E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03DC66-2A6C-EDF7-D1BC-378598C5D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96F2FC-C803-491F-B7A0-0D198F9D71E8}" type="datetimeFigureOut">
              <a:rPr lang="en-GB" smtClean="0"/>
              <a:t>23/05/2024</a:t>
            </a:fld>
            <a:endParaRPr lang="en-GB"/>
          </a:p>
        </p:txBody>
      </p:sp>
      <p:sp>
        <p:nvSpPr>
          <p:cNvPr id="5" name="Footer Placeholder 4">
            <a:extLst>
              <a:ext uri="{FF2B5EF4-FFF2-40B4-BE49-F238E27FC236}">
                <a16:creationId xmlns:a16="http://schemas.microsoft.com/office/drawing/2014/main" id="{5FE29FC9-091F-BFE6-2E4B-4D46686C2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C6B959-47B1-2DAB-6422-8F3CEDB90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65E0F3-7CCA-4EE3-A987-CC5FEA059F6A}" type="slidenum">
              <a:rPr lang="en-GB" smtClean="0"/>
              <a:t>‹#›</a:t>
            </a:fld>
            <a:endParaRPr lang="en-GB"/>
          </a:p>
        </p:txBody>
      </p:sp>
    </p:spTree>
    <p:extLst>
      <p:ext uri="{BB962C8B-B14F-4D97-AF65-F5344CB8AC3E}">
        <p14:creationId xmlns:p14="http://schemas.microsoft.com/office/powerpoint/2010/main" val="117820848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Corey.Albone@luton.gov.uk" TargetMode="External"/><Relationship Id="rId7" Type="http://schemas.openxmlformats.org/officeDocument/2006/relationships/hyperlink" Target="mailto:info@lutonbid.org"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s://invest.stepforwardluton.co.uk/big-weekend-opportunities/" TargetMode="External"/><Relationship Id="rId5" Type="http://schemas.openxmlformats.org/officeDocument/2006/relationships/hyperlink" Target="mailto:BigWeekendEnquiries@luton.gov.uk" TargetMode="External"/><Relationship Id="rId4" Type="http://schemas.openxmlformats.org/officeDocument/2006/relationships/hyperlink" Target="mailto:rosh@bubltow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3B68C94-717B-601B-1577-51670EFDF987}"/>
              </a:ext>
            </a:extLst>
          </p:cNvPr>
          <p:cNvGrpSpPr/>
          <p:nvPr/>
        </p:nvGrpSpPr>
        <p:grpSpPr>
          <a:xfrm>
            <a:off x="0" y="0"/>
            <a:ext cx="12192000" cy="6858000"/>
            <a:chOff x="0" y="0"/>
            <a:chExt cx="12192000" cy="6858000"/>
          </a:xfrm>
        </p:grpSpPr>
        <p:pic>
          <p:nvPicPr>
            <p:cNvPr id="2" name="Picture 1" descr="A person in a suit and tie&#10;&#10;Description automatically generated">
              <a:extLst>
                <a:ext uri="{FF2B5EF4-FFF2-40B4-BE49-F238E27FC236}">
                  <a16:creationId xmlns:a16="http://schemas.microsoft.com/office/drawing/2014/main" id="{DE4AE72B-6BE6-1D9C-4BA7-377B3B97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50A08A-A7C5-39D3-B454-2F7FF7DB34E2}"/>
                </a:ext>
              </a:extLst>
            </p:cNvPr>
            <p:cNvSpPr txBox="1"/>
            <p:nvPr/>
          </p:nvSpPr>
          <p:spPr>
            <a:xfrm>
              <a:off x="496585" y="647272"/>
              <a:ext cx="11198831" cy="4431983"/>
            </a:xfrm>
            <a:prstGeom prst="rect">
              <a:avLst/>
            </a:prstGeom>
            <a:solidFill>
              <a:schemeClr val="tx1"/>
            </a:solidFill>
          </p:spPr>
          <p:txBody>
            <a:bodyPr wrap="square" rtlCol="0">
              <a:spAutoFit/>
            </a:bodyPr>
            <a:lstStyle/>
            <a:p>
              <a:pPr algn="ctr"/>
              <a:endParaRPr lang="en-GB" sz="2400" b="1" dirty="0"/>
            </a:p>
            <a:p>
              <a:pPr algn="ctr"/>
              <a:endParaRPr lang="en-GB" sz="2400" b="1" dirty="0"/>
            </a:p>
            <a:p>
              <a:pPr algn="ctr"/>
              <a:endParaRPr lang="en-GB" sz="2400" b="1" dirty="0"/>
            </a:p>
            <a:p>
              <a:pPr algn="ctr"/>
              <a:r>
                <a:rPr lang="en-GB" sz="5400" b="1" dirty="0">
                  <a:solidFill>
                    <a:srgbClr val="ED7D31"/>
                  </a:solidFill>
                </a:rPr>
                <a:t>RADIO 1 BIG WEEKEND IN LUTON</a:t>
              </a:r>
            </a:p>
            <a:p>
              <a:pPr algn="ctr"/>
              <a:r>
                <a:rPr lang="en-GB" sz="5400" b="1" dirty="0">
                  <a:solidFill>
                    <a:srgbClr val="ED7D31"/>
                  </a:solidFill>
                </a:rPr>
                <a:t>OPPORTUNITIES FOR YOUR BUSINESS</a:t>
              </a:r>
            </a:p>
            <a:p>
              <a:pPr algn="ctr"/>
              <a:endParaRPr lang="en-GB" sz="5400" b="1" dirty="0">
                <a:solidFill>
                  <a:srgbClr val="ED7D31"/>
                </a:solidFill>
              </a:endParaRPr>
            </a:p>
            <a:p>
              <a:pPr algn="ctr"/>
              <a:endParaRPr lang="en-GB" sz="4800" b="1" dirty="0">
                <a:solidFill>
                  <a:srgbClr val="ED7D31"/>
                </a:solidFill>
              </a:endParaRPr>
            </a:p>
          </p:txBody>
        </p:sp>
      </p:grpSp>
    </p:spTree>
    <p:extLst>
      <p:ext uri="{BB962C8B-B14F-4D97-AF65-F5344CB8AC3E}">
        <p14:creationId xmlns:p14="http://schemas.microsoft.com/office/powerpoint/2010/main" val="1160208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A0A2-9246-F4A8-440E-15CAE330C612}"/>
              </a:ext>
            </a:extLst>
          </p:cNvPr>
          <p:cNvSpPr>
            <a:spLocks noGrp="1"/>
          </p:cNvSpPr>
          <p:nvPr>
            <p:ph type="title"/>
          </p:nvPr>
        </p:nvSpPr>
        <p:spPr/>
        <p:txBody>
          <a:bodyPr/>
          <a:lstStyle/>
          <a:p>
            <a:r>
              <a:rPr lang="en-GB" dirty="0">
                <a:solidFill>
                  <a:srgbClr val="7030A0"/>
                </a:solidFill>
              </a:rPr>
              <a:t>Road Closures</a:t>
            </a:r>
          </a:p>
        </p:txBody>
      </p:sp>
      <p:sp>
        <p:nvSpPr>
          <p:cNvPr id="3" name="Text Placeholder 2">
            <a:extLst>
              <a:ext uri="{FF2B5EF4-FFF2-40B4-BE49-F238E27FC236}">
                <a16:creationId xmlns:a16="http://schemas.microsoft.com/office/drawing/2014/main" id="{F94CCAB6-DB79-4075-EE56-B1C55D601EB1}"/>
              </a:ext>
            </a:extLst>
          </p:cNvPr>
          <p:cNvSpPr>
            <a:spLocks noGrp="1"/>
          </p:cNvSpPr>
          <p:nvPr>
            <p:ph type="body" sz="quarter" idx="10"/>
          </p:nvPr>
        </p:nvSpPr>
        <p:spPr/>
        <p:txBody>
          <a:bodyPr/>
          <a:lstStyle/>
          <a:p>
            <a:r>
              <a:rPr lang="en-GB" sz="3000" dirty="0">
                <a:solidFill>
                  <a:srgbClr val="7030A0"/>
                </a:solidFill>
              </a:rPr>
              <a:t>Timings</a:t>
            </a:r>
          </a:p>
          <a:p>
            <a:r>
              <a:rPr lang="en-GB" sz="3000" b="1" dirty="0">
                <a:solidFill>
                  <a:srgbClr val="7030A0"/>
                </a:solidFill>
              </a:rPr>
              <a:t>Friday</a:t>
            </a:r>
          </a:p>
          <a:p>
            <a:r>
              <a:rPr lang="en-GB" sz="3000" dirty="0">
                <a:solidFill>
                  <a:srgbClr val="7030A0"/>
                </a:solidFill>
              </a:rPr>
              <a:t>09.30 until 01.30 approx. – phased across area</a:t>
            </a:r>
          </a:p>
          <a:p>
            <a:endParaRPr lang="en-GB" sz="3000" dirty="0">
              <a:solidFill>
                <a:srgbClr val="7030A0"/>
              </a:solidFill>
            </a:endParaRPr>
          </a:p>
          <a:p>
            <a:r>
              <a:rPr lang="en-GB" sz="3000" b="1" dirty="0">
                <a:solidFill>
                  <a:srgbClr val="7030A0"/>
                </a:solidFill>
              </a:rPr>
              <a:t>Saturday &amp; Sunday</a:t>
            </a:r>
          </a:p>
          <a:p>
            <a:r>
              <a:rPr lang="en-GB" sz="3000" dirty="0">
                <a:solidFill>
                  <a:srgbClr val="7030A0"/>
                </a:solidFill>
              </a:rPr>
              <a:t>07.00 until 00.30 approx. – phased across area</a:t>
            </a:r>
          </a:p>
          <a:p>
            <a:endParaRPr lang="en-GB" sz="3000" dirty="0">
              <a:solidFill>
                <a:srgbClr val="7030A0"/>
              </a:solidFill>
            </a:endParaRPr>
          </a:p>
          <a:p>
            <a:endParaRPr lang="en-GB" sz="3000" dirty="0">
              <a:solidFill>
                <a:srgbClr val="7030A0"/>
              </a:solidFill>
            </a:endParaRPr>
          </a:p>
        </p:txBody>
      </p:sp>
    </p:spTree>
    <p:extLst>
      <p:ext uri="{BB962C8B-B14F-4D97-AF65-F5344CB8AC3E}">
        <p14:creationId xmlns:p14="http://schemas.microsoft.com/office/powerpoint/2010/main" val="1444607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Closure Definitions </a:t>
            </a:r>
          </a:p>
        </p:txBody>
      </p:sp>
      <p:sp>
        <p:nvSpPr>
          <p:cNvPr id="4" name="TextBox 3">
            <a:extLst>
              <a:ext uri="{FF2B5EF4-FFF2-40B4-BE49-F238E27FC236}">
                <a16:creationId xmlns:a16="http://schemas.microsoft.com/office/drawing/2014/main" id="{FFFBE375-0324-E4B0-5506-D92F8460C102}"/>
              </a:ext>
            </a:extLst>
          </p:cNvPr>
          <p:cNvSpPr txBox="1"/>
          <p:nvPr/>
        </p:nvSpPr>
        <p:spPr>
          <a:xfrm>
            <a:off x="1754832" y="1340768"/>
            <a:ext cx="8460432" cy="3785652"/>
          </a:xfrm>
          <a:prstGeom prst="rect">
            <a:avLst/>
          </a:prstGeom>
          <a:noFill/>
        </p:spPr>
        <p:txBody>
          <a:bodyPr wrap="square" rtlCol="0">
            <a:spAutoFit/>
          </a:bodyPr>
          <a:lstStyle/>
          <a:p>
            <a:pPr algn="ctr" defTabSz="457200" fontAlgn="base">
              <a:spcBef>
                <a:spcPct val="0"/>
              </a:spcBef>
              <a:spcAft>
                <a:spcPct val="0"/>
              </a:spcAft>
            </a:pPr>
            <a:r>
              <a:rPr lang="en-US" sz="3000" dirty="0">
                <a:solidFill>
                  <a:srgbClr val="7030A0"/>
                </a:solidFill>
                <a:latin typeface="Arial"/>
                <a:ea typeface="MS PGothic" pitchFamily="34" charset="-128"/>
                <a:cs typeface="Arial"/>
              </a:rPr>
              <a:t>Road Closure – Road Closed to all traffic except for Blue Light Services</a:t>
            </a:r>
          </a:p>
          <a:p>
            <a:pPr algn="ctr" defTabSz="457200" fontAlgn="base">
              <a:spcBef>
                <a:spcPct val="0"/>
              </a:spcBef>
              <a:spcAft>
                <a:spcPct val="0"/>
              </a:spcAft>
            </a:pPr>
            <a:endParaRPr lang="en-US" sz="3000" dirty="0">
              <a:solidFill>
                <a:srgbClr val="7030A0"/>
              </a:solidFill>
              <a:latin typeface="Arial"/>
              <a:ea typeface="MS PGothic" pitchFamily="34" charset="-128"/>
              <a:cs typeface="Arial"/>
            </a:endParaRPr>
          </a:p>
          <a:p>
            <a:pPr algn="ctr" defTabSz="457200" fontAlgn="base">
              <a:spcBef>
                <a:spcPct val="0"/>
              </a:spcBef>
              <a:spcAft>
                <a:spcPct val="0"/>
              </a:spcAft>
            </a:pPr>
            <a:r>
              <a:rPr lang="en-US" sz="3000" dirty="0">
                <a:solidFill>
                  <a:srgbClr val="7030A0"/>
                </a:solidFill>
                <a:latin typeface="Arial"/>
                <a:ea typeface="MS PGothic" pitchFamily="34" charset="-128"/>
                <a:cs typeface="Arial"/>
              </a:rPr>
              <a:t>Residential Protection Zone – Road closed to those without a resident permit</a:t>
            </a:r>
          </a:p>
          <a:p>
            <a:pPr algn="ctr" defTabSz="457200" fontAlgn="base">
              <a:spcBef>
                <a:spcPct val="0"/>
              </a:spcBef>
              <a:spcAft>
                <a:spcPct val="0"/>
              </a:spcAft>
            </a:pPr>
            <a:endParaRPr lang="en-US" sz="3000" dirty="0">
              <a:solidFill>
                <a:srgbClr val="7030A0"/>
              </a:solidFill>
              <a:latin typeface="Arial"/>
              <a:ea typeface="MS PGothic" pitchFamily="34" charset="-128"/>
              <a:cs typeface="Arial"/>
            </a:endParaRPr>
          </a:p>
          <a:p>
            <a:pPr algn="ctr" defTabSz="457200" fontAlgn="base">
              <a:spcBef>
                <a:spcPct val="0"/>
              </a:spcBef>
              <a:spcAft>
                <a:spcPct val="0"/>
              </a:spcAft>
            </a:pPr>
            <a:r>
              <a:rPr lang="en-US" sz="3000" dirty="0">
                <a:solidFill>
                  <a:srgbClr val="7030A0"/>
                </a:solidFill>
                <a:latin typeface="Arial"/>
                <a:ea typeface="MS PGothic" pitchFamily="34" charset="-128"/>
                <a:cs typeface="Arial"/>
              </a:rPr>
              <a:t>Clearway – No Stopping / Waiting / No on Street Parking  </a:t>
            </a:r>
          </a:p>
        </p:txBody>
      </p:sp>
    </p:spTree>
    <p:extLst>
      <p:ext uri="{BB962C8B-B14F-4D97-AF65-F5344CB8AC3E}">
        <p14:creationId xmlns:p14="http://schemas.microsoft.com/office/powerpoint/2010/main" val="253875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422F-9F9C-217B-D472-CA0847F91E0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7618043-ED05-D1C4-85F6-CB22923EAF81}"/>
              </a:ext>
            </a:extLst>
          </p:cNvPr>
          <p:cNvSpPr>
            <a:spLocks noGrp="1"/>
          </p:cNvSpPr>
          <p:nvPr>
            <p:ph type="body" sz="quarter" idx="10"/>
          </p:nvPr>
        </p:nvSpPr>
        <p:spPr/>
        <p:txBody>
          <a:bodyPr/>
          <a:lstStyle/>
          <a:p>
            <a:endParaRPr lang="en-GB" dirty="0"/>
          </a:p>
        </p:txBody>
      </p:sp>
      <p:pic>
        <p:nvPicPr>
          <p:cNvPr id="5" name="Picture 4" descr="A screenshot of a phone and a monitor&#10;&#10;Description automatically generated">
            <a:extLst>
              <a:ext uri="{FF2B5EF4-FFF2-40B4-BE49-F238E27FC236}">
                <a16:creationId xmlns:a16="http://schemas.microsoft.com/office/drawing/2014/main" id="{83669449-C502-46A5-9800-FD880CB6D4B4}"/>
              </a:ext>
            </a:extLst>
          </p:cNvPr>
          <p:cNvPicPr>
            <a:picLocks noChangeAspect="1"/>
          </p:cNvPicPr>
          <p:nvPr/>
        </p:nvPicPr>
        <p:blipFill rotWithShape="1">
          <a:blip r:embed="rId2">
            <a:extLst>
              <a:ext uri="{28A0092B-C50C-407E-A947-70E740481C1C}">
                <a14:useLocalDpi xmlns:a14="http://schemas.microsoft.com/office/drawing/2010/main" val="0"/>
              </a:ext>
            </a:extLst>
          </a:blip>
          <a:srcRect t="1701"/>
          <a:stretch/>
        </p:blipFill>
        <p:spPr>
          <a:xfrm>
            <a:off x="3225519" y="332657"/>
            <a:ext cx="5740962" cy="5870575"/>
          </a:xfrm>
          <a:prstGeom prst="rect">
            <a:avLst/>
          </a:prstGeom>
        </p:spPr>
      </p:pic>
    </p:spTree>
    <p:extLst>
      <p:ext uri="{BB962C8B-B14F-4D97-AF65-F5344CB8AC3E}">
        <p14:creationId xmlns:p14="http://schemas.microsoft.com/office/powerpoint/2010/main" val="2932584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Residential Protection Zones </a:t>
            </a:r>
          </a:p>
        </p:txBody>
      </p:sp>
      <p:pic>
        <p:nvPicPr>
          <p:cNvPr id="7" name="Picture 6" descr="A map of a city">
            <a:extLst>
              <a:ext uri="{FF2B5EF4-FFF2-40B4-BE49-F238E27FC236}">
                <a16:creationId xmlns:a16="http://schemas.microsoft.com/office/drawing/2014/main" id="{5865F126-AC5D-88F2-60DE-3D97A5C12A51}"/>
              </a:ext>
            </a:extLst>
          </p:cNvPr>
          <p:cNvPicPr>
            <a:picLocks noChangeAspect="1"/>
          </p:cNvPicPr>
          <p:nvPr/>
        </p:nvPicPr>
        <p:blipFill>
          <a:blip r:embed="rId2"/>
          <a:stretch>
            <a:fillRect/>
          </a:stretch>
        </p:blipFill>
        <p:spPr>
          <a:xfrm>
            <a:off x="2400687" y="908721"/>
            <a:ext cx="6863666" cy="5352529"/>
          </a:xfrm>
          <a:prstGeom prst="rect">
            <a:avLst/>
          </a:prstGeom>
        </p:spPr>
      </p:pic>
    </p:spTree>
    <p:extLst>
      <p:ext uri="{BB962C8B-B14F-4D97-AF65-F5344CB8AC3E}">
        <p14:creationId xmlns:p14="http://schemas.microsoft.com/office/powerpoint/2010/main" val="1049484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573DF-29FD-CD29-AE80-DF6EE2BED09C}"/>
              </a:ext>
            </a:extLst>
          </p:cNvPr>
          <p:cNvSpPr>
            <a:spLocks noGrp="1"/>
          </p:cNvSpPr>
          <p:nvPr>
            <p:ph type="title"/>
          </p:nvPr>
        </p:nvSpPr>
        <p:spPr/>
        <p:txBody>
          <a:bodyPr/>
          <a:lstStyle/>
          <a:p>
            <a:r>
              <a:rPr lang="en-GB" dirty="0">
                <a:solidFill>
                  <a:srgbClr val="7030A0"/>
                </a:solidFill>
              </a:rPr>
              <a:t>Permitting Scheme</a:t>
            </a:r>
          </a:p>
        </p:txBody>
      </p:sp>
      <p:sp>
        <p:nvSpPr>
          <p:cNvPr id="3" name="Text Placeholder 2">
            <a:extLst>
              <a:ext uri="{FF2B5EF4-FFF2-40B4-BE49-F238E27FC236}">
                <a16:creationId xmlns:a16="http://schemas.microsoft.com/office/drawing/2014/main" id="{EBA50A0C-57ED-075F-B263-7C83524C9AF1}"/>
              </a:ext>
            </a:extLst>
          </p:cNvPr>
          <p:cNvSpPr>
            <a:spLocks noGrp="1"/>
          </p:cNvSpPr>
          <p:nvPr>
            <p:ph type="body" sz="quarter" idx="10"/>
          </p:nvPr>
        </p:nvSpPr>
        <p:spPr/>
        <p:txBody>
          <a:bodyPr/>
          <a:lstStyle/>
          <a:p>
            <a:pPr marL="342900" indent="-342900">
              <a:buFont typeface="Arial" panose="020B0604020202020204" pitchFamily="34" charset="0"/>
              <a:buChar char="•"/>
            </a:pPr>
            <a:r>
              <a:rPr lang="en-GB" dirty="0">
                <a:solidFill>
                  <a:srgbClr val="7030A0"/>
                </a:solidFill>
              </a:rPr>
              <a:t>Resident Protection Zones will be managed with road closures and staff to allow resident access only, deterring unauthorised parking and the blocking of residential access</a:t>
            </a:r>
          </a:p>
          <a:p>
            <a:pPr marL="342900" indent="-342900">
              <a:buFont typeface="Arial" panose="020B0604020202020204" pitchFamily="34" charset="0"/>
              <a:buChar char="•"/>
            </a:pPr>
            <a:r>
              <a:rPr lang="en-GB" dirty="0">
                <a:solidFill>
                  <a:srgbClr val="7030A0"/>
                </a:solidFill>
              </a:rPr>
              <a:t>To have a primary digital application process</a:t>
            </a:r>
          </a:p>
          <a:p>
            <a:pPr marL="342900" indent="-342900">
              <a:buFont typeface="Arial" panose="020B0604020202020204" pitchFamily="34" charset="0"/>
              <a:buChar char="•"/>
            </a:pPr>
            <a:r>
              <a:rPr lang="en-GB" dirty="0">
                <a:solidFill>
                  <a:srgbClr val="7030A0"/>
                </a:solidFill>
              </a:rPr>
              <a:t>Other accessible options for application will be made available</a:t>
            </a:r>
          </a:p>
          <a:p>
            <a:pPr marL="342900" indent="-342900">
              <a:buFont typeface="Arial" panose="020B0604020202020204" pitchFamily="34" charset="0"/>
              <a:buChar char="•"/>
            </a:pPr>
            <a:r>
              <a:rPr lang="en-GB" dirty="0">
                <a:solidFill>
                  <a:srgbClr val="7030A0"/>
                </a:solidFill>
              </a:rPr>
              <a:t>Virtual permits will be issued to the residents' vehicles</a:t>
            </a:r>
          </a:p>
          <a:p>
            <a:pPr marL="342900" indent="-342900">
              <a:buFont typeface="Arial" panose="020B0604020202020204" pitchFamily="34" charset="0"/>
              <a:buChar char="•"/>
            </a:pPr>
            <a:r>
              <a:rPr lang="en-GB" dirty="0">
                <a:solidFill>
                  <a:srgbClr val="7030A0"/>
                </a:solidFill>
              </a:rPr>
              <a:t>Staff at barriers will have scanning devices to check vehicles wanting to access the zone</a:t>
            </a:r>
          </a:p>
          <a:p>
            <a:pPr marL="342900" indent="-342900">
              <a:buFont typeface="Arial" panose="020B0604020202020204" pitchFamily="34" charset="0"/>
              <a:buChar char="•"/>
            </a:pPr>
            <a:r>
              <a:rPr lang="en-GB" dirty="0">
                <a:solidFill>
                  <a:srgbClr val="7030A0"/>
                </a:solidFill>
              </a:rPr>
              <a:t>Radio communications will also be available to the control room to deal with any unexpected requests for access</a:t>
            </a:r>
          </a:p>
          <a:p>
            <a:pPr marL="342900" indent="-342900">
              <a:buFont typeface="Arial" panose="020B0604020202020204" pitchFamily="34" charset="0"/>
              <a:buChar char="•"/>
            </a:pPr>
            <a:r>
              <a:rPr lang="en-GB" dirty="0">
                <a:solidFill>
                  <a:srgbClr val="7030A0"/>
                </a:solidFill>
              </a:rPr>
              <a:t>Provision will be made for carers and health services to residents</a:t>
            </a:r>
          </a:p>
        </p:txBody>
      </p:sp>
    </p:spTree>
    <p:extLst>
      <p:ext uri="{BB962C8B-B14F-4D97-AF65-F5344CB8AC3E}">
        <p14:creationId xmlns:p14="http://schemas.microsoft.com/office/powerpoint/2010/main" val="1045231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DD8F-EEDF-F5FF-31FC-D0521C8AA429}"/>
              </a:ext>
            </a:extLst>
          </p:cNvPr>
          <p:cNvSpPr>
            <a:spLocks noGrp="1"/>
          </p:cNvSpPr>
          <p:nvPr>
            <p:ph type="title"/>
          </p:nvPr>
        </p:nvSpPr>
        <p:spPr/>
        <p:txBody>
          <a:bodyPr/>
          <a:lstStyle/>
          <a:p>
            <a:r>
              <a:rPr lang="en-GB" dirty="0">
                <a:solidFill>
                  <a:srgbClr val="7030A0"/>
                </a:solidFill>
              </a:rPr>
              <a:t>Hackney Carriage/ Private Hire</a:t>
            </a:r>
          </a:p>
        </p:txBody>
      </p:sp>
      <p:pic>
        <p:nvPicPr>
          <p:cNvPr id="6" name="Picture 5" descr="A map of a city">
            <a:extLst>
              <a:ext uri="{FF2B5EF4-FFF2-40B4-BE49-F238E27FC236}">
                <a16:creationId xmlns:a16="http://schemas.microsoft.com/office/drawing/2014/main" id="{2823B9CB-7895-8027-0582-9E66ED24EBF7}"/>
              </a:ext>
            </a:extLst>
          </p:cNvPr>
          <p:cNvPicPr>
            <a:picLocks noChangeAspect="1"/>
          </p:cNvPicPr>
          <p:nvPr/>
        </p:nvPicPr>
        <p:blipFill rotWithShape="1">
          <a:blip r:embed="rId2"/>
          <a:srcRect r="2323" b="12877"/>
          <a:stretch/>
        </p:blipFill>
        <p:spPr>
          <a:xfrm>
            <a:off x="1981200" y="1032924"/>
            <a:ext cx="8089602" cy="5110995"/>
          </a:xfrm>
          <a:prstGeom prst="rect">
            <a:avLst/>
          </a:prstGeom>
        </p:spPr>
      </p:pic>
    </p:spTree>
    <p:extLst>
      <p:ext uri="{BB962C8B-B14F-4D97-AF65-F5344CB8AC3E}">
        <p14:creationId xmlns:p14="http://schemas.microsoft.com/office/powerpoint/2010/main" val="356325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Pre Booked Parking</a:t>
            </a:r>
          </a:p>
        </p:txBody>
      </p:sp>
      <p:pic>
        <p:nvPicPr>
          <p:cNvPr id="7" name="Picture 6">
            <a:extLst>
              <a:ext uri="{FF2B5EF4-FFF2-40B4-BE49-F238E27FC236}">
                <a16:creationId xmlns:a16="http://schemas.microsoft.com/office/drawing/2014/main" id="{E71748DD-3A10-28EB-88E9-D6E14713125A}"/>
              </a:ext>
            </a:extLst>
          </p:cNvPr>
          <p:cNvPicPr>
            <a:picLocks noChangeAspect="1"/>
          </p:cNvPicPr>
          <p:nvPr/>
        </p:nvPicPr>
        <p:blipFill rotWithShape="1">
          <a:blip r:embed="rId2"/>
          <a:srcRect l="1963" t="21652" r="58662" b="23539"/>
          <a:stretch/>
        </p:blipFill>
        <p:spPr>
          <a:xfrm>
            <a:off x="2207568" y="1556792"/>
            <a:ext cx="7200800" cy="4176464"/>
          </a:xfrm>
          <a:prstGeom prst="rect">
            <a:avLst/>
          </a:prstGeom>
        </p:spPr>
      </p:pic>
    </p:spTree>
    <p:extLst>
      <p:ext uri="{BB962C8B-B14F-4D97-AF65-F5344CB8AC3E}">
        <p14:creationId xmlns:p14="http://schemas.microsoft.com/office/powerpoint/2010/main" val="2923336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Modes of Travel</a:t>
            </a:r>
          </a:p>
        </p:txBody>
      </p:sp>
      <p:pic>
        <p:nvPicPr>
          <p:cNvPr id="4" name="Picture 3" descr="A table with numbers and text&#10;&#10;Description automatically generated with medium confidence">
            <a:extLst>
              <a:ext uri="{FF2B5EF4-FFF2-40B4-BE49-F238E27FC236}">
                <a16:creationId xmlns:a16="http://schemas.microsoft.com/office/drawing/2014/main" id="{724A00CC-606C-7193-8930-33DB3C3B423D}"/>
              </a:ext>
            </a:extLst>
          </p:cNvPr>
          <p:cNvPicPr>
            <a:picLocks noChangeAspect="1"/>
          </p:cNvPicPr>
          <p:nvPr/>
        </p:nvPicPr>
        <p:blipFill>
          <a:blip r:embed="rId2"/>
          <a:stretch>
            <a:fillRect/>
          </a:stretch>
        </p:blipFill>
        <p:spPr>
          <a:xfrm>
            <a:off x="2423592" y="1700808"/>
            <a:ext cx="7256846" cy="3816424"/>
          </a:xfrm>
          <a:prstGeom prst="rect">
            <a:avLst/>
          </a:prstGeom>
        </p:spPr>
      </p:pic>
      <p:sp>
        <p:nvSpPr>
          <p:cNvPr id="7" name="TextBox 6">
            <a:extLst>
              <a:ext uri="{FF2B5EF4-FFF2-40B4-BE49-F238E27FC236}">
                <a16:creationId xmlns:a16="http://schemas.microsoft.com/office/drawing/2014/main" id="{BD9F6706-F452-F50C-FCA0-AE77502B81D8}"/>
              </a:ext>
            </a:extLst>
          </p:cNvPr>
          <p:cNvSpPr txBox="1"/>
          <p:nvPr/>
        </p:nvSpPr>
        <p:spPr>
          <a:xfrm>
            <a:off x="3719736" y="3861048"/>
            <a:ext cx="1368152" cy="338554"/>
          </a:xfrm>
          <a:prstGeom prst="rect">
            <a:avLst/>
          </a:prstGeom>
          <a:solidFill>
            <a:schemeClr val="bg1"/>
          </a:solidFill>
        </p:spPr>
        <p:txBody>
          <a:bodyPr wrap="square" rtlCol="0">
            <a:spAutoFit/>
          </a:bodyPr>
          <a:lstStyle/>
          <a:p>
            <a:pPr defTabSz="457200" fontAlgn="base">
              <a:spcBef>
                <a:spcPct val="0"/>
              </a:spcBef>
              <a:spcAft>
                <a:spcPct val="0"/>
              </a:spcAft>
            </a:pPr>
            <a:r>
              <a:rPr lang="en-GB" sz="1600" dirty="0">
                <a:solidFill>
                  <a:prstClr val="black"/>
                </a:solidFill>
                <a:latin typeface="Calibri" pitchFamily="34" charset="0"/>
                <a:ea typeface="MS PGothic" pitchFamily="34" charset="-128"/>
              </a:rPr>
              <a:t>town wide</a:t>
            </a:r>
          </a:p>
        </p:txBody>
      </p:sp>
    </p:spTree>
    <p:extLst>
      <p:ext uri="{BB962C8B-B14F-4D97-AF65-F5344CB8AC3E}">
        <p14:creationId xmlns:p14="http://schemas.microsoft.com/office/powerpoint/2010/main" val="2727363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492C-7A90-6EFA-53A6-E9F35962731A}"/>
              </a:ext>
            </a:extLst>
          </p:cNvPr>
          <p:cNvSpPr>
            <a:spLocks noGrp="1"/>
          </p:cNvSpPr>
          <p:nvPr>
            <p:ph type="title"/>
          </p:nvPr>
        </p:nvSpPr>
        <p:spPr/>
        <p:txBody>
          <a:bodyPr/>
          <a:lstStyle/>
          <a:p>
            <a:r>
              <a:rPr lang="en-GB" dirty="0">
                <a:solidFill>
                  <a:srgbClr val="7030A0"/>
                </a:solidFill>
              </a:rPr>
              <a:t>Bus Services</a:t>
            </a:r>
          </a:p>
        </p:txBody>
      </p:sp>
      <p:sp>
        <p:nvSpPr>
          <p:cNvPr id="3" name="Text Placeholder 2">
            <a:extLst>
              <a:ext uri="{FF2B5EF4-FFF2-40B4-BE49-F238E27FC236}">
                <a16:creationId xmlns:a16="http://schemas.microsoft.com/office/drawing/2014/main" id="{AB322492-6648-CA78-6DDC-BB02896AAA84}"/>
              </a:ext>
            </a:extLst>
          </p:cNvPr>
          <p:cNvSpPr>
            <a:spLocks noGrp="1"/>
          </p:cNvSpPr>
          <p:nvPr>
            <p:ph type="body" sz="quarter" idx="10"/>
          </p:nvPr>
        </p:nvSpPr>
        <p:spPr/>
        <p:txBody>
          <a:bodyPr/>
          <a:lstStyle/>
          <a:p>
            <a:r>
              <a:rPr lang="en-GB" sz="2400" b="1" dirty="0">
                <a:solidFill>
                  <a:srgbClr val="7030A0"/>
                </a:solidFill>
              </a:rPr>
              <a:t>Some disruption to bus services, but services via London Road will be maintained</a:t>
            </a:r>
          </a:p>
        </p:txBody>
      </p:sp>
      <p:pic>
        <p:nvPicPr>
          <p:cNvPr id="4" name="Picture 3" descr="A screenshot of a computer&#10;&#10;Description automatically generated">
            <a:extLst>
              <a:ext uri="{FF2B5EF4-FFF2-40B4-BE49-F238E27FC236}">
                <a16:creationId xmlns:a16="http://schemas.microsoft.com/office/drawing/2014/main" id="{2D6ED822-06DD-1701-91E4-682E81784A0F}"/>
              </a:ext>
            </a:extLst>
          </p:cNvPr>
          <p:cNvPicPr>
            <a:picLocks noChangeAspect="1"/>
          </p:cNvPicPr>
          <p:nvPr/>
        </p:nvPicPr>
        <p:blipFill>
          <a:blip r:embed="rId2"/>
          <a:stretch>
            <a:fillRect/>
          </a:stretch>
        </p:blipFill>
        <p:spPr>
          <a:xfrm>
            <a:off x="1981200" y="2090737"/>
            <a:ext cx="7960888" cy="3779838"/>
          </a:xfrm>
          <a:prstGeom prst="rect">
            <a:avLst/>
          </a:prstGeom>
        </p:spPr>
      </p:pic>
    </p:spTree>
    <p:extLst>
      <p:ext uri="{BB962C8B-B14F-4D97-AF65-F5344CB8AC3E}">
        <p14:creationId xmlns:p14="http://schemas.microsoft.com/office/powerpoint/2010/main" val="253467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Train Services</a:t>
            </a:r>
          </a:p>
        </p:txBody>
      </p:sp>
      <p:pic>
        <p:nvPicPr>
          <p:cNvPr id="4" name="Picture 3" descr="A screenshot of a computer screen&#10;&#10;Description automatically generated">
            <a:extLst>
              <a:ext uri="{FF2B5EF4-FFF2-40B4-BE49-F238E27FC236}">
                <a16:creationId xmlns:a16="http://schemas.microsoft.com/office/drawing/2014/main" id="{3762FD15-4088-688A-268D-E3DC3C5610B8}"/>
              </a:ext>
            </a:extLst>
          </p:cNvPr>
          <p:cNvPicPr>
            <a:picLocks noChangeAspect="1"/>
          </p:cNvPicPr>
          <p:nvPr/>
        </p:nvPicPr>
        <p:blipFill>
          <a:blip r:embed="rId2"/>
          <a:stretch>
            <a:fillRect/>
          </a:stretch>
        </p:blipFill>
        <p:spPr>
          <a:xfrm>
            <a:off x="1989212" y="1640771"/>
            <a:ext cx="7010400" cy="4343400"/>
          </a:xfrm>
          <a:prstGeom prst="rect">
            <a:avLst/>
          </a:prstGeom>
        </p:spPr>
      </p:pic>
      <p:sp>
        <p:nvSpPr>
          <p:cNvPr id="6" name="Text Placeholder 5">
            <a:extLst>
              <a:ext uri="{FF2B5EF4-FFF2-40B4-BE49-F238E27FC236}">
                <a16:creationId xmlns:a16="http://schemas.microsoft.com/office/drawing/2014/main" id="{E6E4880F-FCA2-1DC8-0A93-615EB91FAB77}"/>
              </a:ext>
            </a:extLst>
          </p:cNvPr>
          <p:cNvSpPr>
            <a:spLocks noGrp="1"/>
          </p:cNvSpPr>
          <p:nvPr>
            <p:ph type="body" sz="quarter" idx="10"/>
          </p:nvPr>
        </p:nvSpPr>
        <p:spPr/>
        <p:txBody>
          <a:bodyPr/>
          <a:lstStyle/>
          <a:p>
            <a:r>
              <a:rPr lang="en-GB" sz="2400" dirty="0">
                <a:solidFill>
                  <a:srgbClr val="7030A0"/>
                </a:solidFill>
              </a:rPr>
              <a:t>Luton Central - Friday</a:t>
            </a:r>
          </a:p>
        </p:txBody>
      </p:sp>
    </p:spTree>
    <p:extLst>
      <p:ext uri="{BB962C8B-B14F-4D97-AF65-F5344CB8AC3E}">
        <p14:creationId xmlns:p14="http://schemas.microsoft.com/office/powerpoint/2010/main" val="367652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08C8F4-575C-F6CC-597A-2E817645F569}"/>
              </a:ext>
            </a:extLst>
          </p:cNvPr>
          <p:cNvGrpSpPr/>
          <p:nvPr/>
        </p:nvGrpSpPr>
        <p:grpSpPr>
          <a:xfrm>
            <a:off x="0" y="0"/>
            <a:ext cx="12192000" cy="6858000"/>
            <a:chOff x="0" y="0"/>
            <a:chExt cx="12192000" cy="6858000"/>
          </a:xfrm>
        </p:grpSpPr>
        <p:pic>
          <p:nvPicPr>
            <p:cNvPr id="2" name="Picture 1" descr="A person in a suit and tie&#10;&#10;Description automatically generated">
              <a:extLst>
                <a:ext uri="{FF2B5EF4-FFF2-40B4-BE49-F238E27FC236}">
                  <a16:creationId xmlns:a16="http://schemas.microsoft.com/office/drawing/2014/main" id="{DE4AE72B-6BE6-1D9C-4BA7-377B3B97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50A08A-A7C5-39D3-B454-2F7FF7DB34E2}"/>
                </a:ext>
              </a:extLst>
            </p:cNvPr>
            <p:cNvSpPr txBox="1"/>
            <p:nvPr/>
          </p:nvSpPr>
          <p:spPr>
            <a:xfrm>
              <a:off x="496585" y="688368"/>
              <a:ext cx="11198831" cy="4031873"/>
            </a:xfrm>
            <a:prstGeom prst="rect">
              <a:avLst/>
            </a:prstGeom>
            <a:solidFill>
              <a:schemeClr val="tx1"/>
            </a:solidFill>
          </p:spPr>
          <p:txBody>
            <a:bodyPr wrap="square" rtlCol="0">
              <a:spAutoFit/>
            </a:bodyPr>
            <a:lstStyle/>
            <a:p>
              <a:pPr algn="ctr"/>
              <a:endParaRPr lang="en-GB" sz="2400" b="1" dirty="0"/>
            </a:p>
            <a:p>
              <a:pPr algn="ctr"/>
              <a:endParaRPr lang="en-GB" sz="2400" b="1" dirty="0"/>
            </a:p>
            <a:p>
              <a:pPr algn="ctr"/>
              <a:endParaRPr lang="en-GB" sz="2400" b="1" dirty="0"/>
            </a:p>
            <a:p>
              <a:pPr algn="ctr"/>
              <a:r>
                <a:rPr lang="en-GB" sz="5400" b="1" dirty="0">
                  <a:solidFill>
                    <a:srgbClr val="ED7D31"/>
                  </a:solidFill>
                </a:rPr>
                <a:t>WELCOME AND INTRODUCTION</a:t>
              </a:r>
            </a:p>
            <a:p>
              <a:pPr algn="ctr"/>
              <a:endParaRPr lang="en-GB" sz="5400" b="1" dirty="0">
                <a:solidFill>
                  <a:srgbClr val="ED7D31"/>
                </a:solidFill>
              </a:endParaRPr>
            </a:p>
            <a:p>
              <a:pPr algn="ctr"/>
              <a:r>
                <a:rPr lang="en-GB" sz="2800" b="1" dirty="0">
                  <a:solidFill>
                    <a:srgbClr val="ED7D31"/>
                  </a:solidFill>
                </a:rPr>
                <a:t>Sinead McNamara, Service Director for Inclusive Growth at Luton Council</a:t>
              </a:r>
              <a:endParaRPr lang="en-GB" sz="5400" b="1" dirty="0">
                <a:solidFill>
                  <a:srgbClr val="ED7D31"/>
                </a:solidFill>
              </a:endParaRPr>
            </a:p>
            <a:p>
              <a:pPr algn="ctr"/>
              <a:endParaRPr lang="en-GB" sz="4800" b="1" dirty="0">
                <a:solidFill>
                  <a:srgbClr val="ED7D31"/>
                </a:solidFill>
              </a:endParaRPr>
            </a:p>
          </p:txBody>
        </p:sp>
      </p:grpSp>
    </p:spTree>
    <p:extLst>
      <p:ext uri="{BB962C8B-B14F-4D97-AF65-F5344CB8AC3E}">
        <p14:creationId xmlns:p14="http://schemas.microsoft.com/office/powerpoint/2010/main" val="3356508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E6032-341A-400E-3034-401C5CD0C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0B57A-29B3-581A-EA0B-0CCF145F3399}"/>
              </a:ext>
            </a:extLst>
          </p:cNvPr>
          <p:cNvSpPr>
            <a:spLocks noGrp="1"/>
          </p:cNvSpPr>
          <p:nvPr>
            <p:ph type="title"/>
          </p:nvPr>
        </p:nvSpPr>
        <p:spPr/>
        <p:txBody>
          <a:bodyPr/>
          <a:lstStyle/>
          <a:p>
            <a:r>
              <a:rPr lang="en-GB" dirty="0">
                <a:solidFill>
                  <a:srgbClr val="7030A0"/>
                </a:solidFill>
              </a:rPr>
              <a:t>Train Services</a:t>
            </a:r>
          </a:p>
        </p:txBody>
      </p:sp>
      <p:sp>
        <p:nvSpPr>
          <p:cNvPr id="6" name="Text Placeholder 5">
            <a:extLst>
              <a:ext uri="{FF2B5EF4-FFF2-40B4-BE49-F238E27FC236}">
                <a16:creationId xmlns:a16="http://schemas.microsoft.com/office/drawing/2014/main" id="{1EFE5C1D-73B7-E9AE-542B-8FDADBBD1603}"/>
              </a:ext>
            </a:extLst>
          </p:cNvPr>
          <p:cNvSpPr>
            <a:spLocks noGrp="1"/>
          </p:cNvSpPr>
          <p:nvPr>
            <p:ph type="body" sz="quarter" idx="10"/>
          </p:nvPr>
        </p:nvSpPr>
        <p:spPr/>
        <p:txBody>
          <a:bodyPr/>
          <a:lstStyle/>
          <a:p>
            <a:r>
              <a:rPr lang="en-GB" sz="2400" dirty="0">
                <a:solidFill>
                  <a:srgbClr val="7030A0"/>
                </a:solidFill>
              </a:rPr>
              <a:t>Luton Central - Saturday</a:t>
            </a:r>
          </a:p>
        </p:txBody>
      </p:sp>
      <p:pic>
        <p:nvPicPr>
          <p:cNvPr id="3" name="Picture 2" descr="A screenshot of a computer screen&#10;&#10;Description automatically generated">
            <a:extLst>
              <a:ext uri="{FF2B5EF4-FFF2-40B4-BE49-F238E27FC236}">
                <a16:creationId xmlns:a16="http://schemas.microsoft.com/office/drawing/2014/main" id="{205B4009-DC1A-86D1-158F-3D814C253270}"/>
              </a:ext>
            </a:extLst>
          </p:cNvPr>
          <p:cNvPicPr>
            <a:picLocks noChangeAspect="1"/>
          </p:cNvPicPr>
          <p:nvPr/>
        </p:nvPicPr>
        <p:blipFill>
          <a:blip r:embed="rId2"/>
          <a:stretch>
            <a:fillRect/>
          </a:stretch>
        </p:blipFill>
        <p:spPr>
          <a:xfrm>
            <a:off x="2351584" y="1628800"/>
            <a:ext cx="6667500" cy="4559300"/>
          </a:xfrm>
          <a:prstGeom prst="rect">
            <a:avLst/>
          </a:prstGeom>
        </p:spPr>
      </p:pic>
    </p:spTree>
    <p:extLst>
      <p:ext uri="{BB962C8B-B14F-4D97-AF65-F5344CB8AC3E}">
        <p14:creationId xmlns:p14="http://schemas.microsoft.com/office/powerpoint/2010/main" val="243966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BA85-9985-BAAB-7DD7-CEC46391C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07EB9-883C-3E1F-45DB-62D8346D9213}"/>
              </a:ext>
            </a:extLst>
          </p:cNvPr>
          <p:cNvSpPr>
            <a:spLocks noGrp="1"/>
          </p:cNvSpPr>
          <p:nvPr>
            <p:ph type="title"/>
          </p:nvPr>
        </p:nvSpPr>
        <p:spPr/>
        <p:txBody>
          <a:bodyPr/>
          <a:lstStyle/>
          <a:p>
            <a:r>
              <a:rPr lang="en-GB" dirty="0">
                <a:solidFill>
                  <a:srgbClr val="7030A0"/>
                </a:solidFill>
              </a:rPr>
              <a:t>Train Services</a:t>
            </a:r>
          </a:p>
        </p:txBody>
      </p:sp>
      <p:sp>
        <p:nvSpPr>
          <p:cNvPr id="6" name="Text Placeholder 5">
            <a:extLst>
              <a:ext uri="{FF2B5EF4-FFF2-40B4-BE49-F238E27FC236}">
                <a16:creationId xmlns:a16="http://schemas.microsoft.com/office/drawing/2014/main" id="{146269A9-1EB2-7753-3226-14594904CE60}"/>
              </a:ext>
            </a:extLst>
          </p:cNvPr>
          <p:cNvSpPr>
            <a:spLocks noGrp="1"/>
          </p:cNvSpPr>
          <p:nvPr>
            <p:ph type="body" sz="quarter" idx="10"/>
          </p:nvPr>
        </p:nvSpPr>
        <p:spPr/>
        <p:txBody>
          <a:bodyPr/>
          <a:lstStyle/>
          <a:p>
            <a:r>
              <a:rPr lang="en-GB" sz="2400" dirty="0">
                <a:solidFill>
                  <a:srgbClr val="7030A0"/>
                </a:solidFill>
              </a:rPr>
              <a:t>Luton Central - Sunday</a:t>
            </a:r>
          </a:p>
        </p:txBody>
      </p:sp>
      <p:pic>
        <p:nvPicPr>
          <p:cNvPr id="3" name="Picture 2" descr="A screenshot of a computer screen&#10;&#10;Description automatically generated">
            <a:extLst>
              <a:ext uri="{FF2B5EF4-FFF2-40B4-BE49-F238E27FC236}">
                <a16:creationId xmlns:a16="http://schemas.microsoft.com/office/drawing/2014/main" id="{EAFC4478-1B01-346C-956E-D9831FF1A543}"/>
              </a:ext>
            </a:extLst>
          </p:cNvPr>
          <p:cNvPicPr>
            <a:picLocks noChangeAspect="1"/>
          </p:cNvPicPr>
          <p:nvPr/>
        </p:nvPicPr>
        <p:blipFill>
          <a:blip r:embed="rId2"/>
          <a:stretch>
            <a:fillRect/>
          </a:stretch>
        </p:blipFill>
        <p:spPr>
          <a:xfrm>
            <a:off x="2351584" y="1700808"/>
            <a:ext cx="6680200" cy="4406900"/>
          </a:xfrm>
          <a:prstGeom prst="rect">
            <a:avLst/>
          </a:prstGeom>
        </p:spPr>
      </p:pic>
    </p:spTree>
    <p:extLst>
      <p:ext uri="{BB962C8B-B14F-4D97-AF65-F5344CB8AC3E}">
        <p14:creationId xmlns:p14="http://schemas.microsoft.com/office/powerpoint/2010/main" val="1357444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184F-A30F-AB55-364F-318270BC2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AD57C-8523-F85B-F71E-118CFDB335BC}"/>
              </a:ext>
            </a:extLst>
          </p:cNvPr>
          <p:cNvSpPr>
            <a:spLocks noGrp="1"/>
          </p:cNvSpPr>
          <p:nvPr>
            <p:ph type="title"/>
          </p:nvPr>
        </p:nvSpPr>
        <p:spPr>
          <a:xfrm>
            <a:off x="1981200" y="414760"/>
            <a:ext cx="8229600" cy="628473"/>
          </a:xfrm>
        </p:spPr>
        <p:txBody>
          <a:bodyPr/>
          <a:lstStyle/>
          <a:p>
            <a:r>
              <a:rPr lang="en-GB" dirty="0">
                <a:solidFill>
                  <a:srgbClr val="7030A0"/>
                </a:solidFill>
              </a:rPr>
              <a:t>Contingency Plans</a:t>
            </a:r>
          </a:p>
        </p:txBody>
      </p:sp>
      <p:sp>
        <p:nvSpPr>
          <p:cNvPr id="6" name="Text Placeholder 5">
            <a:extLst>
              <a:ext uri="{FF2B5EF4-FFF2-40B4-BE49-F238E27FC236}">
                <a16:creationId xmlns:a16="http://schemas.microsoft.com/office/drawing/2014/main" id="{5E9EB357-66D1-A53E-AD40-328EA2F9069E}"/>
              </a:ext>
            </a:extLst>
          </p:cNvPr>
          <p:cNvSpPr>
            <a:spLocks noGrp="1"/>
          </p:cNvSpPr>
          <p:nvPr>
            <p:ph type="body" sz="quarter" idx="10"/>
          </p:nvPr>
        </p:nvSpPr>
        <p:spPr/>
        <p:txBody>
          <a:bodyPr/>
          <a:lstStyle/>
          <a:p>
            <a:endParaRPr lang="en-GB" sz="2400" dirty="0">
              <a:solidFill>
                <a:srgbClr val="7030A0"/>
              </a:solidFill>
            </a:endParaRPr>
          </a:p>
          <a:p>
            <a:r>
              <a:rPr lang="en-GB" sz="2400" dirty="0">
                <a:solidFill>
                  <a:srgbClr val="7030A0"/>
                </a:solidFill>
              </a:rPr>
              <a:t>Rail Strike</a:t>
            </a:r>
          </a:p>
          <a:p>
            <a:endParaRPr lang="en-GB" sz="2400" dirty="0">
              <a:solidFill>
                <a:srgbClr val="7030A0"/>
              </a:solidFill>
            </a:endParaRPr>
          </a:p>
          <a:p>
            <a:r>
              <a:rPr lang="en-GB" sz="2400" dirty="0">
                <a:solidFill>
                  <a:srgbClr val="7030A0"/>
                </a:solidFill>
              </a:rPr>
              <a:t>Rail disruption</a:t>
            </a:r>
          </a:p>
          <a:p>
            <a:endParaRPr lang="en-GB" sz="2400" dirty="0">
              <a:solidFill>
                <a:srgbClr val="7030A0"/>
              </a:solidFill>
            </a:endParaRPr>
          </a:p>
          <a:p>
            <a:r>
              <a:rPr lang="en-GB" sz="2400" dirty="0">
                <a:solidFill>
                  <a:srgbClr val="7030A0"/>
                </a:solidFill>
              </a:rPr>
              <a:t>Displaced Persons</a:t>
            </a:r>
          </a:p>
          <a:p>
            <a:endParaRPr lang="en-GB" sz="2400" dirty="0">
              <a:solidFill>
                <a:srgbClr val="7030A0"/>
              </a:solidFill>
            </a:endParaRPr>
          </a:p>
          <a:p>
            <a:r>
              <a:rPr lang="en-GB" sz="2400" dirty="0">
                <a:solidFill>
                  <a:srgbClr val="7030A0"/>
                </a:solidFill>
              </a:rPr>
              <a:t>Road Network</a:t>
            </a:r>
          </a:p>
        </p:txBody>
      </p:sp>
      <p:pic>
        <p:nvPicPr>
          <p:cNvPr id="1026" name="Picture 2" descr="Weekend rail strikes and overtime ban ...">
            <a:extLst>
              <a:ext uri="{FF2B5EF4-FFF2-40B4-BE49-F238E27FC236}">
                <a16:creationId xmlns:a16="http://schemas.microsoft.com/office/drawing/2014/main" id="{F72FF541-D913-CC9F-E9CF-C097E9E1E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880" y="1988840"/>
            <a:ext cx="5160573"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1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34F5-02E7-3DF8-746B-CADB83189566}"/>
              </a:ext>
            </a:extLst>
          </p:cNvPr>
          <p:cNvSpPr>
            <a:spLocks noGrp="1"/>
          </p:cNvSpPr>
          <p:nvPr>
            <p:ph type="title"/>
          </p:nvPr>
        </p:nvSpPr>
        <p:spPr/>
        <p:txBody>
          <a:bodyPr/>
          <a:lstStyle/>
          <a:p>
            <a:r>
              <a:rPr lang="en-GB" dirty="0">
                <a:solidFill>
                  <a:srgbClr val="7030A0"/>
                </a:solidFill>
              </a:rPr>
              <a:t>Questions</a:t>
            </a:r>
          </a:p>
        </p:txBody>
      </p:sp>
      <p:sp>
        <p:nvSpPr>
          <p:cNvPr id="3" name="Text Placeholder 2">
            <a:extLst>
              <a:ext uri="{FF2B5EF4-FFF2-40B4-BE49-F238E27FC236}">
                <a16:creationId xmlns:a16="http://schemas.microsoft.com/office/drawing/2014/main" id="{346140E4-3283-EFA5-8569-770345F2BD27}"/>
              </a:ext>
            </a:extLst>
          </p:cNvPr>
          <p:cNvSpPr>
            <a:spLocks noGrp="1"/>
          </p:cNvSpPr>
          <p:nvPr>
            <p:ph type="body" sz="quarter" idx="10"/>
          </p:nvPr>
        </p:nvSpPr>
        <p:spPr/>
        <p:txBody>
          <a:bodyPr/>
          <a:lstStyle/>
          <a:p>
            <a:endParaRPr lang="en-GB" dirty="0"/>
          </a:p>
          <a:p>
            <a:endParaRPr lang="en-GB" dirty="0"/>
          </a:p>
          <a:p>
            <a:endParaRPr lang="en-GB" dirty="0"/>
          </a:p>
          <a:p>
            <a:endParaRPr lang="en-GB" dirty="0"/>
          </a:p>
          <a:p>
            <a:r>
              <a:rPr lang="en-GB" sz="2800" dirty="0">
                <a:solidFill>
                  <a:srgbClr val="7030A0"/>
                </a:solidFill>
              </a:rPr>
              <a:t>Tony Ireland</a:t>
            </a:r>
          </a:p>
          <a:p>
            <a:r>
              <a:rPr lang="en-GB" sz="2800" dirty="0">
                <a:solidFill>
                  <a:srgbClr val="7030A0"/>
                </a:solidFill>
              </a:rPr>
              <a:t>Head of Public Protection</a:t>
            </a:r>
          </a:p>
          <a:p>
            <a:r>
              <a:rPr lang="en-GB" sz="2800" dirty="0">
                <a:solidFill>
                  <a:srgbClr val="7030A0"/>
                </a:solidFill>
              </a:rPr>
              <a:t>Luton Council</a:t>
            </a:r>
          </a:p>
          <a:p>
            <a:endParaRPr lang="en-GB" sz="2800" dirty="0">
              <a:solidFill>
                <a:srgbClr val="7030A0"/>
              </a:solidFill>
            </a:endParaRPr>
          </a:p>
          <a:p>
            <a:endParaRPr lang="en-GB" sz="2800" dirty="0">
              <a:solidFill>
                <a:srgbClr val="7030A0"/>
              </a:solidFill>
            </a:endParaRPr>
          </a:p>
        </p:txBody>
      </p:sp>
    </p:spTree>
    <p:extLst>
      <p:ext uri="{BB962C8B-B14F-4D97-AF65-F5344CB8AC3E}">
        <p14:creationId xmlns:p14="http://schemas.microsoft.com/office/powerpoint/2010/main" val="2738463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C66FDB-3B75-B3F1-C5A9-521C4F1D1593}"/>
              </a:ext>
            </a:extLst>
          </p:cNvPr>
          <p:cNvGrpSpPr/>
          <p:nvPr/>
        </p:nvGrpSpPr>
        <p:grpSpPr>
          <a:xfrm>
            <a:off x="0" y="0"/>
            <a:ext cx="12192000" cy="6858000"/>
            <a:chOff x="0" y="0"/>
            <a:chExt cx="12192000" cy="6858000"/>
          </a:xfrm>
        </p:grpSpPr>
        <p:pic>
          <p:nvPicPr>
            <p:cNvPr id="2" name="Picture 1" descr="A person in a suit and tie&#10;&#10;Description automatically generated">
              <a:extLst>
                <a:ext uri="{FF2B5EF4-FFF2-40B4-BE49-F238E27FC236}">
                  <a16:creationId xmlns:a16="http://schemas.microsoft.com/office/drawing/2014/main" id="{DE4AE72B-6BE6-1D9C-4BA7-377B3B97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50A08A-A7C5-39D3-B454-2F7FF7DB34E2}"/>
                </a:ext>
              </a:extLst>
            </p:cNvPr>
            <p:cNvSpPr txBox="1"/>
            <p:nvPr/>
          </p:nvSpPr>
          <p:spPr>
            <a:xfrm>
              <a:off x="496585" y="688368"/>
              <a:ext cx="11198831" cy="4308872"/>
            </a:xfrm>
            <a:prstGeom prst="rect">
              <a:avLst/>
            </a:prstGeom>
            <a:solidFill>
              <a:schemeClr val="tx1"/>
            </a:solidFill>
          </p:spPr>
          <p:txBody>
            <a:bodyPr wrap="square" rtlCol="0">
              <a:spAutoFit/>
            </a:bodyPr>
            <a:lstStyle/>
            <a:p>
              <a:pPr algn="ctr"/>
              <a:endParaRPr lang="en-GB" sz="2400" b="1" dirty="0"/>
            </a:p>
            <a:p>
              <a:pPr algn="ctr"/>
              <a:endParaRPr lang="en-GB" sz="2400" b="1" dirty="0"/>
            </a:p>
            <a:p>
              <a:pPr algn="ctr"/>
              <a:endParaRPr lang="en-GB" sz="2400" b="1" dirty="0"/>
            </a:p>
            <a:p>
              <a:pPr algn="ctr"/>
              <a:r>
                <a:rPr lang="en-GB" sz="4400" b="1" dirty="0">
                  <a:solidFill>
                    <a:srgbClr val="ED7D31"/>
                  </a:solidFill>
                </a:rPr>
                <a:t>FRINGE EVENTS, ACTIVATION AND MARKETING</a:t>
              </a:r>
            </a:p>
            <a:p>
              <a:pPr algn="ctr"/>
              <a:endParaRPr lang="en-GB" sz="5400" b="1" dirty="0">
                <a:solidFill>
                  <a:srgbClr val="ED7D31"/>
                </a:solidFill>
              </a:endParaRPr>
            </a:p>
            <a:p>
              <a:pPr algn="ctr"/>
              <a:r>
                <a:rPr lang="en-GB" sz="2800" b="1" dirty="0">
                  <a:solidFill>
                    <a:srgbClr val="ED7D31"/>
                  </a:solidFill>
                </a:rPr>
                <a:t>Corey Albone, Head of Place Activation at Luton Council</a:t>
              </a:r>
            </a:p>
            <a:p>
              <a:pPr algn="ctr"/>
              <a:endParaRPr lang="en-GB" sz="2400" b="1" dirty="0">
                <a:solidFill>
                  <a:srgbClr val="ED7D31"/>
                </a:solidFill>
              </a:endParaRPr>
            </a:p>
            <a:p>
              <a:pPr algn="ctr"/>
              <a:endParaRPr lang="en-GB" sz="4800" b="1" dirty="0">
                <a:solidFill>
                  <a:srgbClr val="ED7D31"/>
                </a:solidFill>
              </a:endParaRPr>
            </a:p>
          </p:txBody>
        </p:sp>
      </p:grpSp>
    </p:spTree>
    <p:extLst>
      <p:ext uri="{BB962C8B-B14F-4D97-AF65-F5344CB8AC3E}">
        <p14:creationId xmlns:p14="http://schemas.microsoft.com/office/powerpoint/2010/main" val="1134494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on a pole&#10;&#10;Description automatically generated">
            <a:extLst>
              <a:ext uri="{FF2B5EF4-FFF2-40B4-BE49-F238E27FC236}">
                <a16:creationId xmlns:a16="http://schemas.microsoft.com/office/drawing/2014/main" id="{B86092A7-7B4B-6324-61D3-1B0B31D2026F}"/>
              </a:ext>
            </a:extLst>
          </p:cNvPr>
          <p:cNvPicPr>
            <a:picLocks noChangeAspect="1"/>
          </p:cNvPicPr>
          <p:nvPr/>
        </p:nvPicPr>
        <p:blipFill rotWithShape="1">
          <a:blip r:embed="rId2">
            <a:extLst>
              <a:ext uri="{28A0092B-C50C-407E-A947-70E740481C1C}">
                <a14:useLocalDpi xmlns:a14="http://schemas.microsoft.com/office/drawing/2010/main" val="0"/>
              </a:ext>
            </a:extLst>
          </a:blip>
          <a:srcRect l="6338" r="42291"/>
          <a:stretch/>
        </p:blipFill>
        <p:spPr>
          <a:xfrm>
            <a:off x="7689773" y="974401"/>
            <a:ext cx="2126750" cy="2580211"/>
          </a:xfrm>
          <a:prstGeom prst="rect">
            <a:avLst/>
          </a:prstGeom>
        </p:spPr>
      </p:pic>
      <p:pic>
        <p:nvPicPr>
          <p:cNvPr id="6" name="Picture 5" descr="A person holding a tray of food&#10;&#10;Description automatically generated">
            <a:extLst>
              <a:ext uri="{FF2B5EF4-FFF2-40B4-BE49-F238E27FC236}">
                <a16:creationId xmlns:a16="http://schemas.microsoft.com/office/drawing/2014/main" id="{C4ECACE6-23EB-83B8-58DB-190AD303B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543" y="975391"/>
            <a:ext cx="2284251" cy="5760000"/>
          </a:xfrm>
          <a:prstGeom prst="rect">
            <a:avLst/>
          </a:prstGeom>
        </p:spPr>
      </p:pic>
      <p:pic>
        <p:nvPicPr>
          <p:cNvPr id="8" name="Picture 7" descr="A person playing a saxophone&#10;&#10;Description automatically generated">
            <a:extLst>
              <a:ext uri="{FF2B5EF4-FFF2-40B4-BE49-F238E27FC236}">
                <a16:creationId xmlns:a16="http://schemas.microsoft.com/office/drawing/2014/main" id="{4D90A3CB-D6D4-D93E-B4F5-87EF93949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75" y="975391"/>
            <a:ext cx="2307968" cy="5760000"/>
          </a:xfrm>
          <a:prstGeom prst="rect">
            <a:avLst/>
          </a:prstGeom>
        </p:spPr>
      </p:pic>
      <p:pic>
        <p:nvPicPr>
          <p:cNvPr id="10" name="Picture 9" descr="A person in a garment&#10;&#10;Description automatically generated">
            <a:extLst>
              <a:ext uri="{FF2B5EF4-FFF2-40B4-BE49-F238E27FC236}">
                <a16:creationId xmlns:a16="http://schemas.microsoft.com/office/drawing/2014/main" id="{803842C8-7338-6EC5-5B59-F09FDF5D6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694" y="975391"/>
            <a:ext cx="2257920" cy="5760000"/>
          </a:xfrm>
          <a:prstGeom prst="rect">
            <a:avLst/>
          </a:prstGeom>
        </p:spPr>
      </p:pic>
      <p:sp>
        <p:nvSpPr>
          <p:cNvPr id="11" name="TextBox 10">
            <a:extLst>
              <a:ext uri="{FF2B5EF4-FFF2-40B4-BE49-F238E27FC236}">
                <a16:creationId xmlns:a16="http://schemas.microsoft.com/office/drawing/2014/main" id="{9725535F-6D87-4A99-9E6B-FD2C2D1A6F0C}"/>
              </a:ext>
            </a:extLst>
          </p:cNvPr>
          <p:cNvSpPr txBox="1"/>
          <p:nvPr/>
        </p:nvSpPr>
        <p:spPr>
          <a:xfrm>
            <a:off x="496585" y="277958"/>
            <a:ext cx="11198831" cy="523220"/>
          </a:xfrm>
          <a:prstGeom prst="rect">
            <a:avLst/>
          </a:prstGeom>
          <a:solidFill>
            <a:schemeClr val="bg1"/>
          </a:solidFill>
        </p:spPr>
        <p:txBody>
          <a:bodyPr wrap="square" rtlCol="0">
            <a:spAutoFit/>
          </a:bodyPr>
          <a:lstStyle/>
          <a:p>
            <a:pPr algn="ctr"/>
            <a:r>
              <a:rPr lang="en-GB" sz="2800" b="1" dirty="0">
                <a:solidFill>
                  <a:srgbClr val="ED7D31"/>
                </a:solidFill>
              </a:rPr>
              <a:t>Town Dressing</a:t>
            </a:r>
          </a:p>
        </p:txBody>
      </p:sp>
      <p:pic>
        <p:nvPicPr>
          <p:cNvPr id="13" name="Picture 12" descr="A wall with posters on it&#10;&#10;Description automatically generated">
            <a:extLst>
              <a:ext uri="{FF2B5EF4-FFF2-40B4-BE49-F238E27FC236}">
                <a16:creationId xmlns:a16="http://schemas.microsoft.com/office/drawing/2014/main" id="{55FCAD7F-A88B-8A8D-4550-34C3B355E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9773" y="3677402"/>
            <a:ext cx="4140000" cy="2902640"/>
          </a:xfrm>
          <a:prstGeom prst="rect">
            <a:avLst/>
          </a:prstGeom>
        </p:spPr>
      </p:pic>
      <p:pic>
        <p:nvPicPr>
          <p:cNvPr id="3" name="Picture 2" descr="A light bulb from a string&#10;&#10;Description automatically generated">
            <a:extLst>
              <a:ext uri="{FF2B5EF4-FFF2-40B4-BE49-F238E27FC236}">
                <a16:creationId xmlns:a16="http://schemas.microsoft.com/office/drawing/2014/main" id="{D8B6739F-005A-ED32-75AB-207DDE5656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2329" y="974401"/>
            <a:ext cx="1807444" cy="2581200"/>
          </a:xfrm>
          <a:prstGeom prst="rect">
            <a:avLst/>
          </a:prstGeom>
        </p:spPr>
      </p:pic>
    </p:spTree>
    <p:extLst>
      <p:ext uri="{BB962C8B-B14F-4D97-AF65-F5344CB8AC3E}">
        <p14:creationId xmlns:p14="http://schemas.microsoft.com/office/powerpoint/2010/main" val="1805826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D1DF2-27A8-0A17-E085-84C5464491D0}"/>
              </a:ext>
            </a:extLst>
          </p:cNvPr>
          <p:cNvSpPr txBox="1"/>
          <p:nvPr/>
        </p:nvSpPr>
        <p:spPr>
          <a:xfrm>
            <a:off x="496585" y="277958"/>
            <a:ext cx="11198831" cy="523220"/>
          </a:xfrm>
          <a:prstGeom prst="rect">
            <a:avLst/>
          </a:prstGeom>
          <a:solidFill>
            <a:schemeClr val="bg1"/>
          </a:solidFill>
        </p:spPr>
        <p:txBody>
          <a:bodyPr wrap="square" rtlCol="0">
            <a:spAutoFit/>
          </a:bodyPr>
          <a:lstStyle/>
          <a:p>
            <a:pPr algn="ctr"/>
            <a:r>
              <a:rPr lang="en-GB" sz="2800" b="1" dirty="0">
                <a:solidFill>
                  <a:srgbClr val="ED7D31"/>
                </a:solidFill>
              </a:rPr>
              <a:t>Fringe Events and Activation</a:t>
            </a:r>
          </a:p>
        </p:txBody>
      </p:sp>
      <p:pic>
        <p:nvPicPr>
          <p:cNvPr id="5" name="Picture 4">
            <a:extLst>
              <a:ext uri="{FF2B5EF4-FFF2-40B4-BE49-F238E27FC236}">
                <a16:creationId xmlns:a16="http://schemas.microsoft.com/office/drawing/2014/main" id="{4B3C0880-ECAB-9C36-86CE-8530C68EAD7D}"/>
              </a:ext>
            </a:extLst>
          </p:cNvPr>
          <p:cNvPicPr>
            <a:picLocks noChangeAspect="1"/>
          </p:cNvPicPr>
          <p:nvPr/>
        </p:nvPicPr>
        <p:blipFill rotWithShape="1">
          <a:blip r:embed="rId2"/>
          <a:srcRect l="24583" t="25251" r="26264" b="13108"/>
          <a:stretch/>
        </p:blipFill>
        <p:spPr>
          <a:xfrm>
            <a:off x="290350" y="1273994"/>
            <a:ext cx="5613866" cy="3960000"/>
          </a:xfrm>
          <a:prstGeom prst="rect">
            <a:avLst/>
          </a:prstGeom>
        </p:spPr>
      </p:pic>
      <p:pic>
        <p:nvPicPr>
          <p:cNvPr id="7" name="Picture 6">
            <a:extLst>
              <a:ext uri="{FF2B5EF4-FFF2-40B4-BE49-F238E27FC236}">
                <a16:creationId xmlns:a16="http://schemas.microsoft.com/office/drawing/2014/main" id="{7450E126-7081-6C58-22EE-79C4270B4D08}"/>
              </a:ext>
            </a:extLst>
          </p:cNvPr>
          <p:cNvPicPr>
            <a:picLocks noChangeAspect="1"/>
          </p:cNvPicPr>
          <p:nvPr/>
        </p:nvPicPr>
        <p:blipFill rotWithShape="1">
          <a:blip r:embed="rId3"/>
          <a:srcRect l="25399" t="28028" r="26524" b="11683"/>
          <a:stretch/>
        </p:blipFill>
        <p:spPr>
          <a:xfrm>
            <a:off x="6287784" y="1273994"/>
            <a:ext cx="5613866" cy="3960000"/>
          </a:xfrm>
          <a:prstGeom prst="rect">
            <a:avLst/>
          </a:prstGeom>
        </p:spPr>
      </p:pic>
      <p:sp>
        <p:nvSpPr>
          <p:cNvPr id="9" name="TextBox 8">
            <a:extLst>
              <a:ext uri="{FF2B5EF4-FFF2-40B4-BE49-F238E27FC236}">
                <a16:creationId xmlns:a16="http://schemas.microsoft.com/office/drawing/2014/main" id="{ADB1C65A-0FAE-395E-48F7-D99082609252}"/>
              </a:ext>
            </a:extLst>
          </p:cNvPr>
          <p:cNvSpPr txBox="1"/>
          <p:nvPr/>
        </p:nvSpPr>
        <p:spPr>
          <a:xfrm>
            <a:off x="1363466" y="6406432"/>
            <a:ext cx="9465068" cy="338554"/>
          </a:xfrm>
          <a:prstGeom prst="rect">
            <a:avLst/>
          </a:prstGeom>
          <a:noFill/>
        </p:spPr>
        <p:txBody>
          <a:bodyPr wrap="square">
            <a:spAutoFit/>
          </a:bodyPr>
          <a:lstStyle/>
          <a:p>
            <a:pPr algn="ctr"/>
            <a:r>
              <a:rPr lang="en-GB" sz="1600" b="1" i="1" dirty="0">
                <a:solidFill>
                  <a:srgbClr val="ED7D31"/>
                </a:solidFill>
              </a:rPr>
              <a:t>https://place.stepforwardluton.co.uk/things-to-do-in-luton/big-weekend-2024/plan-your-visit</a:t>
            </a:r>
          </a:p>
        </p:txBody>
      </p:sp>
    </p:spTree>
    <p:extLst>
      <p:ext uri="{BB962C8B-B14F-4D97-AF65-F5344CB8AC3E}">
        <p14:creationId xmlns:p14="http://schemas.microsoft.com/office/powerpoint/2010/main" val="3731199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6B41A7-3FC3-DB13-C610-E07205BFB378}"/>
              </a:ext>
            </a:extLst>
          </p:cNvPr>
          <p:cNvPicPr>
            <a:picLocks noChangeAspect="1"/>
          </p:cNvPicPr>
          <p:nvPr/>
        </p:nvPicPr>
        <p:blipFill rotWithShape="1">
          <a:blip r:embed="rId2"/>
          <a:srcRect l="46517" t="12134" r="23736" b="8165"/>
          <a:stretch/>
        </p:blipFill>
        <p:spPr>
          <a:xfrm>
            <a:off x="616449" y="510266"/>
            <a:ext cx="3873358" cy="5837468"/>
          </a:xfrm>
          <a:prstGeom prst="rect">
            <a:avLst/>
          </a:prstGeom>
        </p:spPr>
      </p:pic>
      <p:pic>
        <p:nvPicPr>
          <p:cNvPr id="7" name="Picture 6">
            <a:extLst>
              <a:ext uri="{FF2B5EF4-FFF2-40B4-BE49-F238E27FC236}">
                <a16:creationId xmlns:a16="http://schemas.microsoft.com/office/drawing/2014/main" id="{E507A907-8CAB-BA98-14BD-ADD11D152D9C}"/>
              </a:ext>
            </a:extLst>
          </p:cNvPr>
          <p:cNvPicPr>
            <a:picLocks noChangeAspect="1"/>
          </p:cNvPicPr>
          <p:nvPr/>
        </p:nvPicPr>
        <p:blipFill rotWithShape="1">
          <a:blip r:embed="rId3"/>
          <a:srcRect t="13783" b="19101"/>
          <a:stretch/>
        </p:blipFill>
        <p:spPr>
          <a:xfrm>
            <a:off x="5250426" y="3626777"/>
            <a:ext cx="6744652" cy="2546296"/>
          </a:xfrm>
          <a:prstGeom prst="rect">
            <a:avLst/>
          </a:prstGeom>
        </p:spPr>
      </p:pic>
      <p:pic>
        <p:nvPicPr>
          <p:cNvPr id="9" name="Picture 8" descr="A row of chairs in front of a building&#10;&#10;Description automatically generated">
            <a:extLst>
              <a:ext uri="{FF2B5EF4-FFF2-40B4-BE49-F238E27FC236}">
                <a16:creationId xmlns:a16="http://schemas.microsoft.com/office/drawing/2014/main" id="{EE4BEDA9-A476-9415-9F67-4D349FEE2AFD}"/>
              </a:ext>
            </a:extLst>
          </p:cNvPr>
          <p:cNvPicPr>
            <a:picLocks noChangeAspect="1"/>
          </p:cNvPicPr>
          <p:nvPr/>
        </p:nvPicPr>
        <p:blipFill rotWithShape="1">
          <a:blip r:embed="rId4">
            <a:extLst>
              <a:ext uri="{28A0092B-C50C-407E-A947-70E740481C1C}">
                <a14:useLocalDpi xmlns:a14="http://schemas.microsoft.com/office/drawing/2010/main" val="0"/>
              </a:ext>
            </a:extLst>
          </a:blip>
          <a:srcRect l="16255" t="35505" r="32434" b="35081"/>
          <a:stretch/>
        </p:blipFill>
        <p:spPr>
          <a:xfrm>
            <a:off x="5594611" y="825219"/>
            <a:ext cx="6056283" cy="2603781"/>
          </a:xfrm>
          <a:prstGeom prst="rect">
            <a:avLst/>
          </a:prstGeom>
        </p:spPr>
      </p:pic>
    </p:spTree>
    <p:extLst>
      <p:ext uri="{BB962C8B-B14F-4D97-AF65-F5344CB8AC3E}">
        <p14:creationId xmlns:p14="http://schemas.microsoft.com/office/powerpoint/2010/main" val="109720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FF57B-6495-D592-1A15-F4A70B37F6AF}"/>
              </a:ext>
            </a:extLst>
          </p:cNvPr>
          <p:cNvGrpSpPr/>
          <p:nvPr/>
        </p:nvGrpSpPr>
        <p:grpSpPr>
          <a:xfrm>
            <a:off x="0" y="0"/>
            <a:ext cx="12192000" cy="6858000"/>
            <a:chOff x="0" y="0"/>
            <a:chExt cx="12192000" cy="6858000"/>
          </a:xfrm>
        </p:grpSpPr>
        <p:pic>
          <p:nvPicPr>
            <p:cNvPr id="2" name="Picture 1" descr="A person in a suit and tie&#10;&#10;Description automatically generated">
              <a:extLst>
                <a:ext uri="{FF2B5EF4-FFF2-40B4-BE49-F238E27FC236}">
                  <a16:creationId xmlns:a16="http://schemas.microsoft.com/office/drawing/2014/main" id="{DE4AE72B-6BE6-1D9C-4BA7-377B3B97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50A08A-A7C5-39D3-B454-2F7FF7DB34E2}"/>
                </a:ext>
              </a:extLst>
            </p:cNvPr>
            <p:cNvSpPr txBox="1"/>
            <p:nvPr/>
          </p:nvSpPr>
          <p:spPr>
            <a:xfrm>
              <a:off x="496585" y="688368"/>
              <a:ext cx="11198831" cy="4247317"/>
            </a:xfrm>
            <a:prstGeom prst="rect">
              <a:avLst/>
            </a:prstGeom>
            <a:solidFill>
              <a:schemeClr val="tx1"/>
            </a:solidFill>
          </p:spPr>
          <p:txBody>
            <a:bodyPr wrap="square" rtlCol="0">
              <a:spAutoFit/>
            </a:bodyPr>
            <a:lstStyle/>
            <a:p>
              <a:pPr algn="ctr"/>
              <a:endParaRPr lang="en-GB" sz="2400" b="1" dirty="0"/>
            </a:p>
            <a:p>
              <a:pPr algn="ctr"/>
              <a:endParaRPr lang="en-GB" sz="2400" b="1" dirty="0"/>
            </a:p>
            <a:p>
              <a:pPr algn="ctr"/>
              <a:endParaRPr lang="en-GB" sz="2400" b="1" dirty="0"/>
            </a:p>
            <a:p>
              <a:pPr algn="ctr"/>
              <a:r>
                <a:rPr lang="en-GB" sz="4400" b="1" dirty="0">
                  <a:solidFill>
                    <a:srgbClr val="ED7D31"/>
                  </a:solidFill>
                </a:rPr>
                <a:t>INTRODUCING THE STEP FORWARD LUTON APP</a:t>
              </a:r>
            </a:p>
            <a:p>
              <a:pPr algn="ctr"/>
              <a:endParaRPr lang="en-GB" sz="5400" b="1" dirty="0">
                <a:solidFill>
                  <a:srgbClr val="ED7D31"/>
                </a:solidFill>
              </a:endParaRPr>
            </a:p>
            <a:p>
              <a:pPr algn="ctr"/>
              <a:r>
                <a:rPr lang="en-GB" sz="2800" b="1" dirty="0">
                  <a:solidFill>
                    <a:srgbClr val="ED7D31"/>
                  </a:solidFill>
                </a:rPr>
                <a:t>Rosh </a:t>
              </a:r>
              <a:r>
                <a:rPr lang="en-GB" sz="2800" b="1" dirty="0" err="1">
                  <a:solidFill>
                    <a:srgbClr val="ED7D31"/>
                  </a:solidFill>
                </a:rPr>
                <a:t>Ruban</a:t>
              </a:r>
              <a:r>
                <a:rPr lang="en-GB" sz="2800" b="1" dirty="0">
                  <a:solidFill>
                    <a:srgbClr val="ED7D31"/>
                  </a:solidFill>
                </a:rPr>
                <a:t>, Bubltown</a:t>
              </a:r>
            </a:p>
            <a:p>
              <a:pPr algn="ctr"/>
              <a:endParaRPr lang="en-GB" sz="2400" b="1" dirty="0">
                <a:solidFill>
                  <a:srgbClr val="ED7D31"/>
                </a:solidFill>
              </a:endParaRPr>
            </a:p>
            <a:p>
              <a:pPr algn="ctr"/>
              <a:endParaRPr lang="en-GB" sz="4800" b="1" dirty="0">
                <a:solidFill>
                  <a:srgbClr val="ED7D31"/>
                </a:solidFill>
              </a:endParaRPr>
            </a:p>
          </p:txBody>
        </p:sp>
      </p:grpSp>
      <p:pic>
        <p:nvPicPr>
          <p:cNvPr id="1026" name="Picture 2" descr="bubltown | The Local Business Growth ...">
            <a:extLst>
              <a:ext uri="{FF2B5EF4-FFF2-40B4-BE49-F238E27FC236}">
                <a16:creationId xmlns:a16="http://schemas.microsoft.com/office/drawing/2014/main" id="{F86E670C-87B8-0006-2DA6-AF1495652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493568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65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F47C65-0749-5F34-D655-2058AB761B0A}"/>
              </a:ext>
            </a:extLst>
          </p:cNvPr>
          <p:cNvPicPr>
            <a:picLocks noChangeAspect="1"/>
          </p:cNvPicPr>
          <p:nvPr/>
        </p:nvPicPr>
        <p:blipFill>
          <a:blip r:embed="rId3"/>
          <a:stretch>
            <a:fillRect/>
          </a:stretch>
        </p:blipFill>
        <p:spPr>
          <a:xfrm>
            <a:off x="23219" y="-1"/>
            <a:ext cx="4567540" cy="6577258"/>
          </a:xfrm>
          <a:prstGeom prst="rect">
            <a:avLst/>
          </a:prstGeom>
        </p:spPr>
      </p:pic>
      <p:sp>
        <p:nvSpPr>
          <p:cNvPr id="8" name="TextBox 7">
            <a:extLst>
              <a:ext uri="{FF2B5EF4-FFF2-40B4-BE49-F238E27FC236}">
                <a16:creationId xmlns:a16="http://schemas.microsoft.com/office/drawing/2014/main" id="{188A39F6-FFDE-B1C4-2157-E7EEBAE3B76A}"/>
              </a:ext>
            </a:extLst>
          </p:cNvPr>
          <p:cNvSpPr txBox="1"/>
          <p:nvPr/>
        </p:nvSpPr>
        <p:spPr>
          <a:xfrm>
            <a:off x="4772025" y="2507456"/>
            <a:ext cx="691515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Step Forward Luton</a:t>
            </a:r>
          </a:p>
        </p:txBody>
      </p:sp>
      <p:sp>
        <p:nvSpPr>
          <p:cNvPr id="9" name="TextBox 8">
            <a:extLst>
              <a:ext uri="{FF2B5EF4-FFF2-40B4-BE49-F238E27FC236}">
                <a16:creationId xmlns:a16="http://schemas.microsoft.com/office/drawing/2014/main" id="{EDFBC80C-E19B-0764-09F6-D5E82A263194}"/>
              </a:ext>
            </a:extLst>
          </p:cNvPr>
          <p:cNvSpPr txBox="1"/>
          <p:nvPr/>
        </p:nvSpPr>
        <p:spPr>
          <a:xfrm>
            <a:off x="4772025" y="4383627"/>
            <a:ext cx="4690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C50CB"/>
                </a:solidFill>
                <a:effectLst/>
                <a:uLnTx/>
                <a:uFillTx/>
                <a:latin typeface="Lato Black" panose="020F0A02020204030203" pitchFamily="34" charset="0"/>
                <a:ea typeface="+mn-ea"/>
                <a:cs typeface="+mn-cs"/>
              </a:rPr>
              <a:t>The Mobile App</a:t>
            </a:r>
          </a:p>
        </p:txBody>
      </p:sp>
      <p:sp>
        <p:nvSpPr>
          <p:cNvPr id="10" name="TextBox 9">
            <a:extLst>
              <a:ext uri="{FF2B5EF4-FFF2-40B4-BE49-F238E27FC236}">
                <a16:creationId xmlns:a16="http://schemas.microsoft.com/office/drawing/2014/main" id="{E0C0613F-A709-3C0A-B97D-C42B07042FDE}"/>
              </a:ext>
            </a:extLst>
          </p:cNvPr>
          <p:cNvSpPr txBox="1"/>
          <p:nvPr/>
        </p:nvSpPr>
        <p:spPr>
          <a:xfrm>
            <a:off x="4772025" y="5018730"/>
            <a:ext cx="15426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Powered by</a:t>
            </a:r>
          </a:p>
        </p:txBody>
      </p:sp>
      <p:pic>
        <p:nvPicPr>
          <p:cNvPr id="1026" name="Picture 2" descr="BUBLTOWN_FINAL LOGO TYPE copy-05">
            <a:extLst>
              <a:ext uri="{FF2B5EF4-FFF2-40B4-BE49-F238E27FC236}">
                <a16:creationId xmlns:a16="http://schemas.microsoft.com/office/drawing/2014/main" id="{96F9270F-F88D-F727-A8DA-2908EEB22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455" y="5034197"/>
            <a:ext cx="1589148" cy="29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4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a bench with signs">
            <a:extLst>
              <a:ext uri="{FF2B5EF4-FFF2-40B4-BE49-F238E27FC236}">
                <a16:creationId xmlns:a16="http://schemas.microsoft.com/office/drawing/2014/main" id="{83597E4D-2A71-6D4B-B10D-5C01F5FA9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8479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FC6B-19FF-DB83-776F-752F19427671}"/>
              </a:ext>
            </a:extLst>
          </p:cNvPr>
          <p:cNvSpPr>
            <a:spLocks noGrp="1"/>
          </p:cNvSpPr>
          <p:nvPr>
            <p:ph type="title"/>
          </p:nvPr>
        </p:nvSpPr>
        <p:spPr/>
        <p:txBody>
          <a:bodyPr/>
          <a:lstStyle/>
          <a:p>
            <a:r>
              <a:rPr lang="en-GB" dirty="0">
                <a:solidFill>
                  <a:schemeClr val="bg1"/>
                </a:solidFill>
                <a:latin typeface="Lato Black" panose="020F0A02020204030203" pitchFamily="34" charset="0"/>
              </a:rPr>
              <a:t>Who is </a:t>
            </a:r>
          </a:p>
        </p:txBody>
      </p:sp>
      <p:pic>
        <p:nvPicPr>
          <p:cNvPr id="4" name="Picture 2" descr="BUBLTOWN_FINAL LOGO TYPE copy-05">
            <a:extLst>
              <a:ext uri="{FF2B5EF4-FFF2-40B4-BE49-F238E27FC236}">
                <a16:creationId xmlns:a16="http://schemas.microsoft.com/office/drawing/2014/main" id="{3EF72A43-E11A-F719-BEE0-9DE9DDEFD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755" y="738187"/>
            <a:ext cx="2653575" cy="4951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ebsite images copy-Jul-27-2022-03-48-41-82-AM">
            <a:extLst>
              <a:ext uri="{FF2B5EF4-FFF2-40B4-BE49-F238E27FC236}">
                <a16:creationId xmlns:a16="http://schemas.microsoft.com/office/drawing/2014/main" id="{94E6E3B5-C322-F2E9-60FA-01B3DE1F097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281106" y="1632743"/>
            <a:ext cx="5002138"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B6ADD8-0656-0BFB-D108-9C3009BB29B7}"/>
              </a:ext>
            </a:extLst>
          </p:cNvPr>
          <p:cNvSpPr txBox="1"/>
          <p:nvPr/>
        </p:nvSpPr>
        <p:spPr>
          <a:xfrm>
            <a:off x="838200" y="1632743"/>
            <a:ext cx="646362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Bubltown was founded in 2018 with the aim of providing cutting edge technology to businesses who, traditionally, haven’t been able to access it, for a very affordable price.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We then began working with Local Authorities (and won some silverware on the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To date, we have worked with over 15 local authorities and organisations throughout the country; as well as over 3,500 SMEs, like yourselves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We are now working with Luton Council on the, already successful, Step Forward campaign. To bring our technology to the residents and businesses of Luton town and surrounding area</a:t>
            </a:r>
          </a:p>
        </p:txBody>
      </p:sp>
    </p:spTree>
    <p:extLst>
      <p:ext uri="{BB962C8B-B14F-4D97-AF65-F5344CB8AC3E}">
        <p14:creationId xmlns:p14="http://schemas.microsoft.com/office/powerpoint/2010/main" val="3491520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FC6B-19FF-DB83-776F-752F19427671}"/>
              </a:ext>
            </a:extLst>
          </p:cNvPr>
          <p:cNvSpPr>
            <a:spLocks noGrp="1"/>
          </p:cNvSpPr>
          <p:nvPr>
            <p:ph type="title"/>
          </p:nvPr>
        </p:nvSpPr>
        <p:spPr/>
        <p:txBody>
          <a:bodyPr/>
          <a:lstStyle/>
          <a:p>
            <a:r>
              <a:rPr lang="en-GB" dirty="0">
                <a:solidFill>
                  <a:schemeClr val="bg1"/>
                </a:solidFill>
                <a:latin typeface="Lato Black" panose="020F0A02020204030203" pitchFamily="34" charset="0"/>
              </a:rPr>
              <a:t>What is Step Forward Luton</a:t>
            </a:r>
          </a:p>
        </p:txBody>
      </p:sp>
      <p:sp>
        <p:nvSpPr>
          <p:cNvPr id="3" name="Content Placeholder 2">
            <a:extLst>
              <a:ext uri="{FF2B5EF4-FFF2-40B4-BE49-F238E27FC236}">
                <a16:creationId xmlns:a16="http://schemas.microsoft.com/office/drawing/2014/main" id="{B3260809-EBFD-9D38-D042-F16731451202}"/>
              </a:ext>
            </a:extLst>
          </p:cNvPr>
          <p:cNvSpPr>
            <a:spLocks noGrp="1"/>
          </p:cNvSpPr>
          <p:nvPr>
            <p:ph idx="1"/>
          </p:nvPr>
        </p:nvSpPr>
        <p:spPr/>
        <p:txBody>
          <a:bodyPr>
            <a:normAutofit/>
          </a:bodyPr>
          <a:lstStyle/>
          <a:p>
            <a:pPr marL="0" indent="0">
              <a:buNone/>
            </a:pPr>
            <a:r>
              <a:rPr lang="en-US" sz="1800" b="0" i="0" dirty="0">
                <a:solidFill>
                  <a:schemeClr val="bg1"/>
                </a:solidFill>
                <a:effectLst/>
                <a:latin typeface="Lato" panose="020F0502020204030203" pitchFamily="34" charset="0"/>
              </a:rPr>
              <a:t>Step Forward Luton is a partnership among Luton’s civic, voluntary and business organisations working together to promote Luton as a great place to live, work, invest, visit and study.</a:t>
            </a:r>
          </a:p>
          <a:p>
            <a:pPr marL="0" indent="0">
              <a:buNone/>
            </a:pPr>
            <a:r>
              <a:rPr lang="en-US" sz="1800" dirty="0">
                <a:solidFill>
                  <a:schemeClr val="bg1"/>
                </a:solidFill>
                <a:latin typeface="Lato" panose="020F0502020204030203" pitchFamily="34" charset="0"/>
              </a:rPr>
              <a:t>With the new partnership with technology provider bubltown, we are bringing Step Forward Luton to small businesses and residents! </a:t>
            </a:r>
          </a:p>
          <a:p>
            <a:pPr marL="0" indent="0">
              <a:buNone/>
            </a:pPr>
            <a:r>
              <a:rPr lang="en-US" sz="1800" dirty="0">
                <a:solidFill>
                  <a:schemeClr val="bg1"/>
                </a:solidFill>
                <a:latin typeface="Lato" panose="020F0502020204030203" pitchFamily="34" charset="0"/>
              </a:rPr>
              <a:t>The new app will consist of 3 </a:t>
            </a:r>
            <a:r>
              <a:rPr lang="en-US" sz="1800" dirty="0" err="1">
                <a:solidFill>
                  <a:schemeClr val="bg1"/>
                </a:solidFill>
                <a:latin typeface="Lato" panose="020F0502020204030203" pitchFamily="34" charset="0"/>
              </a:rPr>
              <a:t>componenents</a:t>
            </a:r>
            <a:r>
              <a:rPr lang="en-US" sz="1800" dirty="0">
                <a:solidFill>
                  <a:schemeClr val="bg1"/>
                </a:solidFill>
                <a:latin typeface="Lato" panose="020F0502020204030203" pitchFamily="34" charset="0"/>
              </a:rPr>
              <a:t>: </a:t>
            </a:r>
            <a:endParaRPr lang="en-GB" sz="1800" dirty="0">
              <a:solidFill>
                <a:schemeClr val="bg1"/>
              </a:solidFill>
              <a:latin typeface="Lato" panose="020F0502020204030203" pitchFamily="34" charset="0"/>
            </a:endParaRPr>
          </a:p>
        </p:txBody>
      </p:sp>
      <p:grpSp>
        <p:nvGrpSpPr>
          <p:cNvPr id="18" name="Group 17">
            <a:extLst>
              <a:ext uri="{FF2B5EF4-FFF2-40B4-BE49-F238E27FC236}">
                <a16:creationId xmlns:a16="http://schemas.microsoft.com/office/drawing/2014/main" id="{708A1FFF-BC89-FFF4-9A9F-57026945E212}"/>
              </a:ext>
            </a:extLst>
          </p:cNvPr>
          <p:cNvGrpSpPr/>
          <p:nvPr/>
        </p:nvGrpSpPr>
        <p:grpSpPr>
          <a:xfrm>
            <a:off x="838200" y="3568524"/>
            <a:ext cx="2728367" cy="2919903"/>
            <a:chOff x="838200" y="3568524"/>
            <a:chExt cx="2728367" cy="2919903"/>
          </a:xfrm>
        </p:grpSpPr>
        <p:grpSp>
          <p:nvGrpSpPr>
            <p:cNvPr id="12" name="Group 11">
              <a:extLst>
                <a:ext uri="{FF2B5EF4-FFF2-40B4-BE49-F238E27FC236}">
                  <a16:creationId xmlns:a16="http://schemas.microsoft.com/office/drawing/2014/main" id="{7615F5FA-6FF4-0B89-62B2-B53EBA11A0ED}"/>
                </a:ext>
              </a:extLst>
            </p:cNvPr>
            <p:cNvGrpSpPr/>
            <p:nvPr/>
          </p:nvGrpSpPr>
          <p:grpSpPr>
            <a:xfrm>
              <a:off x="838200" y="3568524"/>
              <a:ext cx="2721678" cy="1614906"/>
              <a:chOff x="838200" y="3568524"/>
              <a:chExt cx="2721678" cy="1614906"/>
            </a:xfrm>
          </p:grpSpPr>
          <p:sp>
            <p:nvSpPr>
              <p:cNvPr id="5" name="Oval 4">
                <a:extLst>
                  <a:ext uri="{FF2B5EF4-FFF2-40B4-BE49-F238E27FC236}">
                    <a16:creationId xmlns:a16="http://schemas.microsoft.com/office/drawing/2014/main" id="{166124C5-CBFB-C2EF-6910-A0955701B36D}"/>
                  </a:ext>
                </a:extLst>
              </p:cNvPr>
              <p:cNvSpPr/>
              <p:nvPr/>
            </p:nvSpPr>
            <p:spPr>
              <a:xfrm>
                <a:off x="1772959" y="3568524"/>
                <a:ext cx="865539" cy="865539"/>
              </a:xfrm>
              <a:prstGeom prst="ellipse">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8" name="TextBox 7">
                <a:extLst>
                  <a:ext uri="{FF2B5EF4-FFF2-40B4-BE49-F238E27FC236}">
                    <a16:creationId xmlns:a16="http://schemas.microsoft.com/office/drawing/2014/main" id="{70367435-5D3A-1479-69C2-8033DDC9BF68}"/>
                  </a:ext>
                </a:extLst>
              </p:cNvPr>
              <p:cNvSpPr txBox="1"/>
              <p:nvPr/>
            </p:nvSpPr>
            <p:spPr>
              <a:xfrm>
                <a:off x="838200" y="4537099"/>
                <a:ext cx="2721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C50CB"/>
                    </a:solidFill>
                    <a:effectLst/>
                    <a:uLnTx/>
                    <a:uFillTx/>
                    <a:latin typeface="Lato Black" panose="020F0A02020204030203" pitchFamily="34" charset="0"/>
                    <a:ea typeface="+mn-ea"/>
                    <a:cs typeface="+mn-cs"/>
                  </a:rPr>
                  <a:t>The Step Forward Luton App</a:t>
                </a:r>
              </a:p>
            </p:txBody>
          </p:sp>
        </p:grpSp>
        <p:sp>
          <p:nvSpPr>
            <p:cNvPr id="15" name="TextBox 14">
              <a:extLst>
                <a:ext uri="{FF2B5EF4-FFF2-40B4-BE49-F238E27FC236}">
                  <a16:creationId xmlns:a16="http://schemas.microsoft.com/office/drawing/2014/main" id="{7C612E32-98E0-FB1E-DA6C-2CF9C902D6E7}"/>
                </a:ext>
              </a:extLst>
            </p:cNvPr>
            <p:cNvSpPr txBox="1"/>
            <p:nvPr/>
          </p:nvSpPr>
          <p:spPr>
            <a:xfrm>
              <a:off x="844889" y="5318876"/>
              <a:ext cx="2721678"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The app residents will use to browse local offers, products and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Downloadable on the app store and play store</a:t>
              </a:r>
            </a:p>
          </p:txBody>
        </p:sp>
      </p:grpSp>
      <p:grpSp>
        <p:nvGrpSpPr>
          <p:cNvPr id="19" name="Group 18">
            <a:extLst>
              <a:ext uri="{FF2B5EF4-FFF2-40B4-BE49-F238E27FC236}">
                <a16:creationId xmlns:a16="http://schemas.microsoft.com/office/drawing/2014/main" id="{49C4E77B-9BC4-D93A-E08E-1FB3FE6C107C}"/>
              </a:ext>
            </a:extLst>
          </p:cNvPr>
          <p:cNvGrpSpPr/>
          <p:nvPr/>
        </p:nvGrpSpPr>
        <p:grpSpPr>
          <a:xfrm>
            <a:off x="4755519" y="3568524"/>
            <a:ext cx="2721678" cy="3135347"/>
            <a:chOff x="4735160" y="3568524"/>
            <a:chExt cx="2721678" cy="3135347"/>
          </a:xfrm>
        </p:grpSpPr>
        <p:grpSp>
          <p:nvGrpSpPr>
            <p:cNvPr id="13" name="Group 12">
              <a:extLst>
                <a:ext uri="{FF2B5EF4-FFF2-40B4-BE49-F238E27FC236}">
                  <a16:creationId xmlns:a16="http://schemas.microsoft.com/office/drawing/2014/main" id="{B78E847D-A4DE-260D-36C6-61AB7350FF8E}"/>
                </a:ext>
              </a:extLst>
            </p:cNvPr>
            <p:cNvGrpSpPr/>
            <p:nvPr/>
          </p:nvGrpSpPr>
          <p:grpSpPr>
            <a:xfrm>
              <a:off x="4735160" y="3568524"/>
              <a:ext cx="2721678" cy="1614906"/>
              <a:chOff x="4735160" y="3568524"/>
              <a:chExt cx="2721678" cy="1614906"/>
            </a:xfrm>
          </p:grpSpPr>
          <p:sp>
            <p:nvSpPr>
              <p:cNvPr id="6" name="Oval 5">
                <a:extLst>
                  <a:ext uri="{FF2B5EF4-FFF2-40B4-BE49-F238E27FC236}">
                    <a16:creationId xmlns:a16="http://schemas.microsoft.com/office/drawing/2014/main" id="{47ED1096-A977-7A7F-4DBE-3C6FA270857A}"/>
                  </a:ext>
                </a:extLst>
              </p:cNvPr>
              <p:cNvSpPr/>
              <p:nvPr/>
            </p:nvSpPr>
            <p:spPr>
              <a:xfrm>
                <a:off x="5663230" y="3568524"/>
                <a:ext cx="865539" cy="865539"/>
              </a:xfrm>
              <a:prstGeom prst="ellipse">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2</a:t>
                </a:r>
              </a:p>
            </p:txBody>
          </p:sp>
          <p:sp>
            <p:nvSpPr>
              <p:cNvPr id="10" name="TextBox 9">
                <a:extLst>
                  <a:ext uri="{FF2B5EF4-FFF2-40B4-BE49-F238E27FC236}">
                    <a16:creationId xmlns:a16="http://schemas.microsoft.com/office/drawing/2014/main" id="{53EBE540-D41D-A817-B14C-EA280012A395}"/>
                  </a:ext>
                </a:extLst>
              </p:cNvPr>
              <p:cNvSpPr txBox="1"/>
              <p:nvPr/>
            </p:nvSpPr>
            <p:spPr>
              <a:xfrm>
                <a:off x="4735160" y="4537099"/>
                <a:ext cx="2721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C50CB"/>
                    </a:solidFill>
                    <a:effectLst/>
                    <a:uLnTx/>
                    <a:uFillTx/>
                    <a:latin typeface="Lato Black" panose="020F0A02020204030203" pitchFamily="34" charset="0"/>
                    <a:ea typeface="+mn-ea"/>
                    <a:cs typeface="+mn-cs"/>
                  </a:rPr>
                  <a:t>The bubltown web portal</a:t>
                </a:r>
              </a:p>
            </p:txBody>
          </p:sp>
        </p:grpSp>
        <p:sp>
          <p:nvSpPr>
            <p:cNvPr id="16" name="TextBox 15">
              <a:extLst>
                <a:ext uri="{FF2B5EF4-FFF2-40B4-BE49-F238E27FC236}">
                  <a16:creationId xmlns:a16="http://schemas.microsoft.com/office/drawing/2014/main" id="{0E489214-5FD3-6B67-FD97-A9AD2AB43A25}"/>
                </a:ext>
              </a:extLst>
            </p:cNvPr>
            <p:cNvSpPr txBox="1"/>
            <p:nvPr/>
          </p:nvSpPr>
          <p:spPr>
            <a:xfrm>
              <a:off x="4735160" y="5318876"/>
              <a:ext cx="2721678"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The portal that businesses will use to edit their profile, add offers, products or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Only available on laptop, desktop or tablet</a:t>
              </a:r>
            </a:p>
          </p:txBody>
        </p:sp>
      </p:grpSp>
      <p:grpSp>
        <p:nvGrpSpPr>
          <p:cNvPr id="20" name="Group 19">
            <a:extLst>
              <a:ext uri="{FF2B5EF4-FFF2-40B4-BE49-F238E27FC236}">
                <a16:creationId xmlns:a16="http://schemas.microsoft.com/office/drawing/2014/main" id="{BB1174C7-A6E1-898D-241F-84B791A3C507}"/>
              </a:ext>
            </a:extLst>
          </p:cNvPr>
          <p:cNvGrpSpPr/>
          <p:nvPr/>
        </p:nvGrpSpPr>
        <p:grpSpPr>
          <a:xfrm>
            <a:off x="8666149" y="3568524"/>
            <a:ext cx="2721678" cy="3135347"/>
            <a:chOff x="8666149" y="3568524"/>
            <a:chExt cx="2721678" cy="3135347"/>
          </a:xfrm>
        </p:grpSpPr>
        <p:grpSp>
          <p:nvGrpSpPr>
            <p:cNvPr id="14" name="Group 13">
              <a:extLst>
                <a:ext uri="{FF2B5EF4-FFF2-40B4-BE49-F238E27FC236}">
                  <a16:creationId xmlns:a16="http://schemas.microsoft.com/office/drawing/2014/main" id="{76E70645-8AD3-9A34-AB68-A7F548DF38CF}"/>
                </a:ext>
              </a:extLst>
            </p:cNvPr>
            <p:cNvGrpSpPr/>
            <p:nvPr/>
          </p:nvGrpSpPr>
          <p:grpSpPr>
            <a:xfrm>
              <a:off x="8666149" y="3568524"/>
              <a:ext cx="2721678" cy="1614906"/>
              <a:chOff x="8625431" y="3568524"/>
              <a:chExt cx="2721678" cy="1614906"/>
            </a:xfrm>
          </p:grpSpPr>
          <p:sp>
            <p:nvSpPr>
              <p:cNvPr id="7" name="Oval 6">
                <a:extLst>
                  <a:ext uri="{FF2B5EF4-FFF2-40B4-BE49-F238E27FC236}">
                    <a16:creationId xmlns:a16="http://schemas.microsoft.com/office/drawing/2014/main" id="{0BB25A02-A924-A2CE-D1A6-4A6C0F871244}"/>
                  </a:ext>
                </a:extLst>
              </p:cNvPr>
              <p:cNvSpPr/>
              <p:nvPr/>
            </p:nvSpPr>
            <p:spPr>
              <a:xfrm>
                <a:off x="9553501" y="3568524"/>
                <a:ext cx="865539" cy="865539"/>
              </a:xfrm>
              <a:prstGeom prst="ellipse">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3</a:t>
                </a:r>
              </a:p>
            </p:txBody>
          </p:sp>
          <p:sp>
            <p:nvSpPr>
              <p:cNvPr id="11" name="TextBox 10">
                <a:extLst>
                  <a:ext uri="{FF2B5EF4-FFF2-40B4-BE49-F238E27FC236}">
                    <a16:creationId xmlns:a16="http://schemas.microsoft.com/office/drawing/2014/main" id="{0981F894-AA71-85FB-46E4-A27473187001}"/>
                  </a:ext>
                </a:extLst>
              </p:cNvPr>
              <p:cNvSpPr txBox="1"/>
              <p:nvPr/>
            </p:nvSpPr>
            <p:spPr>
              <a:xfrm>
                <a:off x="8625431" y="4537099"/>
                <a:ext cx="2721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C50CB"/>
                    </a:solidFill>
                    <a:effectLst/>
                    <a:uLnTx/>
                    <a:uFillTx/>
                    <a:latin typeface="Lato Black" panose="020F0A02020204030203" pitchFamily="34" charset="0"/>
                    <a:ea typeface="+mn-ea"/>
                    <a:cs typeface="+mn-cs"/>
                  </a:rPr>
                  <a:t>The bubltown business app</a:t>
                </a:r>
              </a:p>
            </p:txBody>
          </p:sp>
        </p:grpSp>
        <p:sp>
          <p:nvSpPr>
            <p:cNvPr id="17" name="TextBox 16">
              <a:extLst>
                <a:ext uri="{FF2B5EF4-FFF2-40B4-BE49-F238E27FC236}">
                  <a16:creationId xmlns:a16="http://schemas.microsoft.com/office/drawing/2014/main" id="{241AD372-21D0-AD6B-9360-A99209ABE460}"/>
                </a:ext>
              </a:extLst>
            </p:cNvPr>
            <p:cNvSpPr txBox="1"/>
            <p:nvPr/>
          </p:nvSpPr>
          <p:spPr>
            <a:xfrm>
              <a:off x="8666149" y="5318876"/>
              <a:ext cx="2721678"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The portal that businesses will use to edit their profile, add offers, products or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Only available on laptop, desktop or tablet</a:t>
              </a:r>
            </a:p>
          </p:txBody>
        </p:sp>
      </p:grpSp>
    </p:spTree>
    <p:extLst>
      <p:ext uri="{BB962C8B-B14F-4D97-AF65-F5344CB8AC3E}">
        <p14:creationId xmlns:p14="http://schemas.microsoft.com/office/powerpoint/2010/main" val="17983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FC6B-19FF-DB83-776F-752F19427671}"/>
              </a:ext>
            </a:extLst>
          </p:cNvPr>
          <p:cNvSpPr>
            <a:spLocks noGrp="1"/>
          </p:cNvSpPr>
          <p:nvPr>
            <p:ph type="title"/>
          </p:nvPr>
        </p:nvSpPr>
        <p:spPr/>
        <p:txBody>
          <a:bodyPr/>
          <a:lstStyle/>
          <a:p>
            <a:r>
              <a:rPr lang="en-GB" dirty="0">
                <a:solidFill>
                  <a:schemeClr val="bg1"/>
                </a:solidFill>
                <a:latin typeface="Lato Black" panose="020F0A02020204030203" pitchFamily="34" charset="0"/>
              </a:rPr>
              <a:t>How does it work?</a:t>
            </a:r>
          </a:p>
        </p:txBody>
      </p:sp>
      <p:sp>
        <p:nvSpPr>
          <p:cNvPr id="3" name="Content Placeholder 2">
            <a:extLst>
              <a:ext uri="{FF2B5EF4-FFF2-40B4-BE49-F238E27FC236}">
                <a16:creationId xmlns:a16="http://schemas.microsoft.com/office/drawing/2014/main" id="{B3260809-EBFD-9D38-D042-F16731451202}"/>
              </a:ext>
            </a:extLst>
          </p:cNvPr>
          <p:cNvSpPr>
            <a:spLocks noGrp="1"/>
          </p:cNvSpPr>
          <p:nvPr>
            <p:ph idx="1"/>
          </p:nvPr>
        </p:nvSpPr>
        <p:spPr/>
        <p:txBody>
          <a:bodyPr>
            <a:normAutofit/>
          </a:bodyPr>
          <a:lstStyle/>
          <a:p>
            <a:r>
              <a:rPr lang="en-GB" sz="1800" dirty="0">
                <a:solidFill>
                  <a:schemeClr val="bg1"/>
                </a:solidFill>
                <a:latin typeface="Lato" panose="020F0502020204030203" pitchFamily="34" charset="0"/>
              </a:rPr>
              <a:t>Setting up your profile on Step Forward Luton is incredibly easy</a:t>
            </a:r>
          </a:p>
          <a:p>
            <a:r>
              <a:rPr lang="en-GB" sz="1800" dirty="0">
                <a:solidFill>
                  <a:schemeClr val="bg1"/>
                </a:solidFill>
                <a:latin typeface="Lato" panose="020F0502020204030203" pitchFamily="34" charset="0"/>
              </a:rPr>
              <a:t>For those that struggle with technology, or don’t have the time, we will create the first draft of your business profile for you, as standard</a:t>
            </a:r>
          </a:p>
          <a:p>
            <a:r>
              <a:rPr lang="en-GB" sz="1800" dirty="0">
                <a:solidFill>
                  <a:schemeClr val="bg1"/>
                </a:solidFill>
                <a:latin typeface="Lato" panose="020F0502020204030203" pitchFamily="34" charset="0"/>
              </a:rPr>
              <a:t>Once you have approved of your draft profile it is time to start to think about the offers you would like to promote on the app </a:t>
            </a:r>
          </a:p>
          <a:p>
            <a:r>
              <a:rPr lang="en-GB" sz="1800" b="1" dirty="0">
                <a:solidFill>
                  <a:schemeClr val="bg1"/>
                </a:solidFill>
                <a:latin typeface="Lato" panose="020F0502020204030203" pitchFamily="34" charset="0"/>
              </a:rPr>
              <a:t>Promoting a walk-in offer on the Step Forward Luton app is also completely free</a:t>
            </a:r>
          </a:p>
          <a:p>
            <a:r>
              <a:rPr lang="en-GB" sz="1800" dirty="0">
                <a:solidFill>
                  <a:schemeClr val="bg1"/>
                </a:solidFill>
                <a:latin typeface="Lato" panose="020F0502020204030203" pitchFamily="34" charset="0"/>
              </a:rPr>
              <a:t>Please note that there will be a large surge of users on the app for Radio 1s Big Weekend and therefore, you have the highest chance of exposure if your offers are on the app before this date! </a:t>
            </a:r>
          </a:p>
        </p:txBody>
      </p:sp>
      <p:sp>
        <p:nvSpPr>
          <p:cNvPr id="4" name="Rectangle: Rounded Corners 3">
            <a:extLst>
              <a:ext uri="{FF2B5EF4-FFF2-40B4-BE49-F238E27FC236}">
                <a16:creationId xmlns:a16="http://schemas.microsoft.com/office/drawing/2014/main" id="{B1AB1701-5B2B-0D8B-B9B7-3E3E6DB18937}"/>
              </a:ext>
            </a:extLst>
          </p:cNvPr>
          <p:cNvSpPr/>
          <p:nvPr/>
        </p:nvSpPr>
        <p:spPr>
          <a:xfrm>
            <a:off x="838200" y="4690663"/>
            <a:ext cx="10515600" cy="746876"/>
          </a:xfrm>
          <a:prstGeom prst="roundRect">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We will now go through a quick demo of bubltown’s web portal, to show you all how easy it is!  </a:t>
            </a:r>
          </a:p>
        </p:txBody>
      </p:sp>
    </p:spTree>
    <p:extLst>
      <p:ext uri="{BB962C8B-B14F-4D97-AF65-F5344CB8AC3E}">
        <p14:creationId xmlns:p14="http://schemas.microsoft.com/office/powerpoint/2010/main" val="830020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FC6B-19FF-DB83-776F-752F19427671}"/>
              </a:ext>
            </a:extLst>
          </p:cNvPr>
          <p:cNvSpPr>
            <a:spLocks noGrp="1"/>
          </p:cNvSpPr>
          <p:nvPr>
            <p:ph type="title"/>
          </p:nvPr>
        </p:nvSpPr>
        <p:spPr/>
        <p:txBody>
          <a:bodyPr/>
          <a:lstStyle/>
          <a:p>
            <a:r>
              <a:rPr lang="en-GB" dirty="0">
                <a:solidFill>
                  <a:schemeClr val="bg1"/>
                </a:solidFill>
                <a:latin typeface="Lato Black" panose="020F0A02020204030203" pitchFamily="34" charset="0"/>
              </a:rPr>
              <a:t>How can you Join?</a:t>
            </a:r>
          </a:p>
        </p:txBody>
      </p:sp>
      <p:sp>
        <p:nvSpPr>
          <p:cNvPr id="5" name="Content Placeholder 2">
            <a:extLst>
              <a:ext uri="{FF2B5EF4-FFF2-40B4-BE49-F238E27FC236}">
                <a16:creationId xmlns:a16="http://schemas.microsoft.com/office/drawing/2014/main" id="{42AA9F2D-9D99-AA64-7F19-427C2C35EDC8}"/>
              </a:ext>
            </a:extLst>
          </p:cNvPr>
          <p:cNvSpPr>
            <a:spLocks noGrp="1"/>
          </p:cNvSpPr>
          <p:nvPr>
            <p:ph idx="1"/>
          </p:nvPr>
        </p:nvSpPr>
        <p:spPr>
          <a:xfrm>
            <a:off x="838200" y="1825625"/>
            <a:ext cx="10515600" cy="4721758"/>
          </a:xfrm>
        </p:spPr>
        <p:txBody>
          <a:bodyPr>
            <a:normAutofit fontScale="92500" lnSpcReduction="10000"/>
          </a:bodyPr>
          <a:lstStyle/>
          <a:p>
            <a:pPr marL="0" indent="0">
              <a:buNone/>
            </a:pPr>
            <a:r>
              <a:rPr lang="en-US" sz="1800" b="0" i="0" dirty="0">
                <a:solidFill>
                  <a:schemeClr val="bg1"/>
                </a:solidFill>
                <a:effectLst/>
                <a:latin typeface="Lato" panose="020F0502020204030203" pitchFamily="34" charset="0"/>
              </a:rPr>
              <a:t>Joining Step Forward Luton is </a:t>
            </a:r>
            <a:r>
              <a:rPr lang="en-US" sz="1800" b="1" i="0" dirty="0">
                <a:solidFill>
                  <a:schemeClr val="bg1"/>
                </a:solidFill>
                <a:effectLst/>
                <a:latin typeface="Lato" panose="020F0502020204030203" pitchFamily="34" charset="0"/>
              </a:rPr>
              <a:t> completely free!</a:t>
            </a:r>
          </a:p>
          <a:p>
            <a:pPr marL="0" indent="0">
              <a:buNone/>
            </a:pPr>
            <a:endParaRPr lang="en-US" sz="1800" b="1" dirty="0">
              <a:solidFill>
                <a:schemeClr val="bg1"/>
              </a:solidFill>
              <a:latin typeface="Lato" panose="020F0502020204030203" pitchFamily="34" charset="0"/>
            </a:endParaRPr>
          </a:p>
          <a:p>
            <a:pPr marL="0" indent="0">
              <a:buNone/>
            </a:pPr>
            <a:r>
              <a:rPr lang="en-US" sz="1800" dirty="0">
                <a:solidFill>
                  <a:schemeClr val="bg1"/>
                </a:solidFill>
                <a:latin typeface="Lato" panose="020F0502020204030203" pitchFamily="34" charset="0"/>
              </a:rPr>
              <a:t>If you would like to join, please send an email to the following email address:																																																																	</a:t>
            </a:r>
          </a:p>
          <a:p>
            <a:pPr marL="0" indent="0">
              <a:buNone/>
            </a:pPr>
            <a:endParaRPr lang="en-US" sz="1800" dirty="0">
              <a:solidFill>
                <a:schemeClr val="bg1"/>
              </a:solidFill>
              <a:latin typeface="Lato" panose="020F0502020204030203" pitchFamily="34" charset="0"/>
            </a:endParaRPr>
          </a:p>
          <a:p>
            <a:pPr marL="0" indent="0">
              <a:buNone/>
            </a:pPr>
            <a:endParaRPr lang="en-GB" sz="1800" dirty="0">
              <a:solidFill>
                <a:schemeClr val="bg1"/>
              </a:solidFill>
              <a:latin typeface="Lato" panose="020F0502020204030203" pitchFamily="34" charset="0"/>
            </a:endParaRPr>
          </a:p>
          <a:p>
            <a:pPr marL="0" indent="0">
              <a:buNone/>
            </a:pPr>
            <a:r>
              <a:rPr lang="en-GB" sz="1800" dirty="0">
                <a:solidFill>
                  <a:schemeClr val="bg1"/>
                </a:solidFill>
                <a:latin typeface="Lato" panose="020F0502020204030203" pitchFamily="34" charset="0"/>
              </a:rPr>
              <a:t>Please include the following information in your email:</a:t>
            </a:r>
          </a:p>
          <a:p>
            <a:r>
              <a:rPr lang="en-GB" sz="1800" dirty="0">
                <a:solidFill>
                  <a:schemeClr val="bg1"/>
                </a:solidFill>
                <a:latin typeface="Lato" panose="020F0502020204030203" pitchFamily="34" charset="0"/>
              </a:rPr>
              <a:t>The name of your business</a:t>
            </a:r>
          </a:p>
          <a:p>
            <a:r>
              <a:rPr lang="en-GB" sz="1800" dirty="0">
                <a:solidFill>
                  <a:schemeClr val="bg1"/>
                </a:solidFill>
                <a:latin typeface="Lato" panose="020F0502020204030203" pitchFamily="34" charset="0"/>
              </a:rPr>
              <a:t>The address of your business</a:t>
            </a:r>
          </a:p>
          <a:p>
            <a:r>
              <a:rPr lang="en-GB" sz="1800" dirty="0">
                <a:solidFill>
                  <a:schemeClr val="bg1"/>
                </a:solidFill>
                <a:latin typeface="Lato" panose="020F0502020204030203" pitchFamily="34" charset="0"/>
              </a:rPr>
              <a:t>Your name </a:t>
            </a:r>
          </a:p>
          <a:p>
            <a:r>
              <a:rPr lang="en-GB" sz="1800" dirty="0">
                <a:solidFill>
                  <a:schemeClr val="bg1"/>
                </a:solidFill>
                <a:latin typeface="Lato" panose="020F0502020204030203" pitchFamily="34" charset="0"/>
              </a:rPr>
              <a:t>Your contact number</a:t>
            </a:r>
            <a:endParaRPr lang="en-US" sz="1800" dirty="0">
              <a:solidFill>
                <a:schemeClr val="bg1"/>
              </a:solidFill>
              <a:latin typeface="Lato" panose="020F0502020204030203" pitchFamily="34" charset="0"/>
            </a:endParaRPr>
          </a:p>
        </p:txBody>
      </p:sp>
      <p:sp>
        <p:nvSpPr>
          <p:cNvPr id="6" name="Rectangle: Rounded Corners 5">
            <a:extLst>
              <a:ext uri="{FF2B5EF4-FFF2-40B4-BE49-F238E27FC236}">
                <a16:creationId xmlns:a16="http://schemas.microsoft.com/office/drawing/2014/main" id="{2EC3502E-CCFC-D057-C415-557D72EEE618}"/>
              </a:ext>
            </a:extLst>
          </p:cNvPr>
          <p:cNvSpPr/>
          <p:nvPr/>
        </p:nvSpPr>
        <p:spPr>
          <a:xfrm>
            <a:off x="838200" y="3045014"/>
            <a:ext cx="5261786" cy="1429264"/>
          </a:xfrm>
          <a:prstGeom prst="roundRect">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rosh@bubltown.co.uk</a:t>
            </a:r>
          </a:p>
        </p:txBody>
      </p:sp>
    </p:spTree>
    <p:extLst>
      <p:ext uri="{BB962C8B-B14F-4D97-AF65-F5344CB8AC3E}">
        <p14:creationId xmlns:p14="http://schemas.microsoft.com/office/powerpoint/2010/main" val="3275009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FC6B-19FF-DB83-776F-752F19427671}"/>
              </a:ext>
            </a:extLst>
          </p:cNvPr>
          <p:cNvSpPr>
            <a:spLocks noGrp="1"/>
          </p:cNvSpPr>
          <p:nvPr>
            <p:ph type="title"/>
          </p:nvPr>
        </p:nvSpPr>
        <p:spPr/>
        <p:txBody>
          <a:bodyPr/>
          <a:lstStyle/>
          <a:p>
            <a:r>
              <a:rPr lang="en-GB" dirty="0">
                <a:solidFill>
                  <a:schemeClr val="bg1"/>
                </a:solidFill>
                <a:latin typeface="Lato Black" panose="020F0A02020204030203" pitchFamily="34" charset="0"/>
              </a:rPr>
              <a:t>The Big Weekend</a:t>
            </a:r>
          </a:p>
        </p:txBody>
      </p:sp>
      <p:sp>
        <p:nvSpPr>
          <p:cNvPr id="4" name="Content Placeholder 2">
            <a:extLst>
              <a:ext uri="{FF2B5EF4-FFF2-40B4-BE49-F238E27FC236}">
                <a16:creationId xmlns:a16="http://schemas.microsoft.com/office/drawing/2014/main" id="{B1440B39-39E3-BCAC-12B8-B32FE6B19040}"/>
              </a:ext>
            </a:extLst>
          </p:cNvPr>
          <p:cNvSpPr>
            <a:spLocks noGrp="1"/>
          </p:cNvSpPr>
          <p:nvPr>
            <p:ph idx="1"/>
          </p:nvPr>
        </p:nvSpPr>
        <p:spPr>
          <a:xfrm>
            <a:off x="838200" y="1825625"/>
            <a:ext cx="10515600" cy="4351338"/>
          </a:xfrm>
        </p:spPr>
        <p:txBody>
          <a:bodyPr>
            <a:normAutofit/>
          </a:bodyPr>
          <a:lstStyle/>
          <a:p>
            <a:pPr marL="0" indent="0">
              <a:buNone/>
            </a:pPr>
            <a:r>
              <a:rPr lang="en-US" sz="1800" b="0" i="0" dirty="0">
                <a:solidFill>
                  <a:schemeClr val="bg1"/>
                </a:solidFill>
                <a:effectLst/>
                <a:latin typeface="Lato" panose="020F0502020204030203" pitchFamily="34" charset="0"/>
              </a:rPr>
              <a:t>As mentioned earlier in this presentation, the app’s launch will be tied around Radio 1s Big Weekend. Therefore, we encourage each business who joins to submit a special “Big Weekend” offer. These offers will be displayed prominently in their own section of the app, as well as being the subject of thousands of pounds worth of marketing efforts! </a:t>
            </a:r>
          </a:p>
          <a:p>
            <a:pPr marL="0" indent="0">
              <a:buNone/>
            </a:pPr>
            <a:endParaRPr lang="en-US" sz="1800" dirty="0">
              <a:solidFill>
                <a:schemeClr val="bg1"/>
              </a:solidFill>
              <a:latin typeface="Lato" panose="020F0502020204030203" pitchFamily="34" charset="0"/>
            </a:endParaRPr>
          </a:p>
          <a:p>
            <a:pPr marL="0" indent="0">
              <a:buNone/>
            </a:pPr>
            <a:r>
              <a:rPr lang="en-US" sz="1800" dirty="0">
                <a:solidFill>
                  <a:schemeClr val="bg1"/>
                </a:solidFill>
                <a:latin typeface="Lato" panose="020F0502020204030203" pitchFamily="34" charset="0"/>
              </a:rPr>
              <a:t>To submit a Big Weekend offer:</a:t>
            </a:r>
            <a:endParaRPr lang="en-GB" sz="1800" dirty="0">
              <a:solidFill>
                <a:schemeClr val="bg1"/>
              </a:solidFill>
              <a:latin typeface="Lato" panose="020F0502020204030203" pitchFamily="34" charset="0"/>
            </a:endParaRPr>
          </a:p>
        </p:txBody>
      </p:sp>
      <p:grpSp>
        <p:nvGrpSpPr>
          <p:cNvPr id="9" name="Group 8">
            <a:extLst>
              <a:ext uri="{FF2B5EF4-FFF2-40B4-BE49-F238E27FC236}">
                <a16:creationId xmlns:a16="http://schemas.microsoft.com/office/drawing/2014/main" id="{4193B47F-9977-42B1-4581-8DB4A28A3CD8}"/>
              </a:ext>
            </a:extLst>
          </p:cNvPr>
          <p:cNvGrpSpPr/>
          <p:nvPr/>
        </p:nvGrpSpPr>
        <p:grpSpPr>
          <a:xfrm>
            <a:off x="838200" y="3860024"/>
            <a:ext cx="4229391" cy="2451876"/>
            <a:chOff x="838200" y="3860024"/>
            <a:chExt cx="4229391" cy="2451876"/>
          </a:xfrm>
        </p:grpSpPr>
        <p:sp>
          <p:nvSpPr>
            <p:cNvPr id="5" name="Rectangle: Rounded Corners 4">
              <a:extLst>
                <a:ext uri="{FF2B5EF4-FFF2-40B4-BE49-F238E27FC236}">
                  <a16:creationId xmlns:a16="http://schemas.microsoft.com/office/drawing/2014/main" id="{0DE1B1FD-604E-9162-1DA9-E3B6FB0B72F3}"/>
                </a:ext>
              </a:extLst>
            </p:cNvPr>
            <p:cNvSpPr/>
            <p:nvPr/>
          </p:nvSpPr>
          <p:spPr>
            <a:xfrm>
              <a:off x="838200" y="4001294"/>
              <a:ext cx="4026966" cy="2310606"/>
            </a:xfrm>
            <a:prstGeom prst="roundRect">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6" name="TextBox 5">
              <a:extLst>
                <a:ext uri="{FF2B5EF4-FFF2-40B4-BE49-F238E27FC236}">
                  <a16:creationId xmlns:a16="http://schemas.microsoft.com/office/drawing/2014/main" id="{44A2C84B-EC66-5579-CA2F-228A447BEF2D}"/>
                </a:ext>
              </a:extLst>
            </p:cNvPr>
            <p:cNvSpPr txBox="1"/>
            <p:nvPr/>
          </p:nvSpPr>
          <p:spPr>
            <a:xfrm>
              <a:off x="1012122" y="4195072"/>
              <a:ext cx="3490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Complete your Business Profile</a:t>
              </a:r>
            </a:p>
          </p:txBody>
        </p:sp>
        <p:sp>
          <p:nvSpPr>
            <p:cNvPr id="7" name="TextBox 6">
              <a:extLst>
                <a:ext uri="{FF2B5EF4-FFF2-40B4-BE49-F238E27FC236}">
                  <a16:creationId xmlns:a16="http://schemas.microsoft.com/office/drawing/2014/main" id="{085CE22A-0178-E472-C8DA-65961BAA1952}"/>
                </a:ext>
              </a:extLst>
            </p:cNvPr>
            <p:cNvSpPr txBox="1"/>
            <p:nvPr/>
          </p:nvSpPr>
          <p:spPr>
            <a:xfrm>
              <a:off x="1012122" y="4699341"/>
              <a:ext cx="349007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Press publish on your business profile and we will make it live on the Step Forward Luton app. This is the first step in your Step Forward Luton journey and must be completed before anything else can be done </a:t>
              </a:r>
            </a:p>
          </p:txBody>
        </p:sp>
        <p:sp>
          <p:nvSpPr>
            <p:cNvPr id="8" name="Oval 7">
              <a:extLst>
                <a:ext uri="{FF2B5EF4-FFF2-40B4-BE49-F238E27FC236}">
                  <a16:creationId xmlns:a16="http://schemas.microsoft.com/office/drawing/2014/main" id="{337577E6-7D8C-0F50-A1C0-27FA516514E5}"/>
                </a:ext>
              </a:extLst>
            </p:cNvPr>
            <p:cNvSpPr/>
            <p:nvPr/>
          </p:nvSpPr>
          <p:spPr>
            <a:xfrm>
              <a:off x="4565020" y="3860024"/>
              <a:ext cx="502571" cy="502571"/>
            </a:xfrm>
            <a:prstGeom prst="ellipse">
              <a:avLst/>
            </a:prstGeom>
            <a:solidFill>
              <a:schemeClr val="bg1"/>
            </a:solidFill>
            <a:ln w="76200">
              <a:solidFill>
                <a:srgbClr val="0A19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C50CB"/>
                  </a:solidFill>
                  <a:effectLst/>
                  <a:uLnTx/>
                  <a:uFillTx/>
                  <a:latin typeface="Aptos" panose="02110004020202020204"/>
                  <a:ea typeface="+mn-ea"/>
                  <a:cs typeface="+mn-cs"/>
                </a:rPr>
                <a:t>1</a:t>
              </a:r>
            </a:p>
          </p:txBody>
        </p:sp>
      </p:grpSp>
      <p:grpSp>
        <p:nvGrpSpPr>
          <p:cNvPr id="10" name="Group 9">
            <a:extLst>
              <a:ext uri="{FF2B5EF4-FFF2-40B4-BE49-F238E27FC236}">
                <a16:creationId xmlns:a16="http://schemas.microsoft.com/office/drawing/2014/main" id="{DB695392-C367-EAE6-4AF2-4F0695C1E5F7}"/>
              </a:ext>
            </a:extLst>
          </p:cNvPr>
          <p:cNvGrpSpPr/>
          <p:nvPr/>
        </p:nvGrpSpPr>
        <p:grpSpPr>
          <a:xfrm>
            <a:off x="6201607" y="2861863"/>
            <a:ext cx="4229391" cy="1538809"/>
            <a:chOff x="838200" y="3860024"/>
            <a:chExt cx="4229391" cy="1538809"/>
          </a:xfrm>
        </p:grpSpPr>
        <p:sp>
          <p:nvSpPr>
            <p:cNvPr id="11" name="Rectangle: Rounded Corners 10">
              <a:extLst>
                <a:ext uri="{FF2B5EF4-FFF2-40B4-BE49-F238E27FC236}">
                  <a16:creationId xmlns:a16="http://schemas.microsoft.com/office/drawing/2014/main" id="{8A3F6DBD-2ED0-A727-1C0A-A5A65B8B5B8D}"/>
                </a:ext>
              </a:extLst>
            </p:cNvPr>
            <p:cNvSpPr/>
            <p:nvPr/>
          </p:nvSpPr>
          <p:spPr>
            <a:xfrm>
              <a:off x="838200" y="4001294"/>
              <a:ext cx="4026966" cy="1397539"/>
            </a:xfrm>
            <a:prstGeom prst="roundRect">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12" name="TextBox 11">
              <a:extLst>
                <a:ext uri="{FF2B5EF4-FFF2-40B4-BE49-F238E27FC236}">
                  <a16:creationId xmlns:a16="http://schemas.microsoft.com/office/drawing/2014/main" id="{C4F7CC6F-A8B2-1DD5-1F59-26C2331AD6DA}"/>
                </a:ext>
              </a:extLst>
            </p:cNvPr>
            <p:cNvSpPr txBox="1"/>
            <p:nvPr/>
          </p:nvSpPr>
          <p:spPr>
            <a:xfrm>
              <a:off x="1012122" y="4083788"/>
              <a:ext cx="3490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bubltown support</a:t>
              </a:r>
            </a:p>
          </p:txBody>
        </p:sp>
        <p:sp>
          <p:nvSpPr>
            <p:cNvPr id="13" name="TextBox 12">
              <a:extLst>
                <a:ext uri="{FF2B5EF4-FFF2-40B4-BE49-F238E27FC236}">
                  <a16:creationId xmlns:a16="http://schemas.microsoft.com/office/drawing/2014/main" id="{1C488704-83DF-0917-F181-8E3DDBF4CE67}"/>
                </a:ext>
              </a:extLst>
            </p:cNvPr>
            <p:cNvSpPr txBox="1"/>
            <p:nvPr/>
          </p:nvSpPr>
          <p:spPr>
            <a:xfrm>
              <a:off x="1012122" y="4406649"/>
              <a:ext cx="34900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Once you have published your profile, you have the option of emailing our support team with the details of your offer, and our team will set the offer up on the system</a:t>
              </a:r>
            </a:p>
          </p:txBody>
        </p:sp>
        <p:sp>
          <p:nvSpPr>
            <p:cNvPr id="14" name="Oval 13">
              <a:extLst>
                <a:ext uri="{FF2B5EF4-FFF2-40B4-BE49-F238E27FC236}">
                  <a16:creationId xmlns:a16="http://schemas.microsoft.com/office/drawing/2014/main" id="{A0000B41-E47F-3B83-234F-20A0F0870E89}"/>
                </a:ext>
              </a:extLst>
            </p:cNvPr>
            <p:cNvSpPr/>
            <p:nvPr/>
          </p:nvSpPr>
          <p:spPr>
            <a:xfrm>
              <a:off x="4565020" y="3860024"/>
              <a:ext cx="502571" cy="502571"/>
            </a:xfrm>
            <a:prstGeom prst="ellipse">
              <a:avLst/>
            </a:prstGeom>
            <a:solidFill>
              <a:schemeClr val="bg1"/>
            </a:solidFill>
            <a:ln w="76200">
              <a:solidFill>
                <a:srgbClr val="0A19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C50CB"/>
                  </a:solidFill>
                  <a:effectLst/>
                  <a:uLnTx/>
                  <a:uFillTx/>
                  <a:latin typeface="Aptos" panose="02110004020202020204"/>
                  <a:ea typeface="+mn-ea"/>
                  <a:cs typeface="+mn-cs"/>
                </a:rPr>
                <a:t>2</a:t>
              </a:r>
            </a:p>
          </p:txBody>
        </p:sp>
      </p:grpSp>
      <p:grpSp>
        <p:nvGrpSpPr>
          <p:cNvPr id="20" name="Group 19">
            <a:extLst>
              <a:ext uri="{FF2B5EF4-FFF2-40B4-BE49-F238E27FC236}">
                <a16:creationId xmlns:a16="http://schemas.microsoft.com/office/drawing/2014/main" id="{58435E7C-BA76-8FC4-4CC8-2CA135E6892D}"/>
              </a:ext>
            </a:extLst>
          </p:cNvPr>
          <p:cNvGrpSpPr/>
          <p:nvPr/>
        </p:nvGrpSpPr>
        <p:grpSpPr>
          <a:xfrm>
            <a:off x="6201607" y="4622433"/>
            <a:ext cx="4229391" cy="1538809"/>
            <a:chOff x="838200" y="3860024"/>
            <a:chExt cx="4229391" cy="1538809"/>
          </a:xfrm>
        </p:grpSpPr>
        <p:sp>
          <p:nvSpPr>
            <p:cNvPr id="21" name="Rectangle: Rounded Corners 20">
              <a:extLst>
                <a:ext uri="{FF2B5EF4-FFF2-40B4-BE49-F238E27FC236}">
                  <a16:creationId xmlns:a16="http://schemas.microsoft.com/office/drawing/2014/main" id="{0CC05C8D-EA85-D361-7CEE-1B95A306DF0B}"/>
                </a:ext>
              </a:extLst>
            </p:cNvPr>
            <p:cNvSpPr/>
            <p:nvPr/>
          </p:nvSpPr>
          <p:spPr>
            <a:xfrm>
              <a:off x="838200" y="4001294"/>
              <a:ext cx="4026966" cy="1397539"/>
            </a:xfrm>
            <a:prstGeom prst="roundRect">
              <a:avLst/>
            </a:prstGeom>
            <a:solidFill>
              <a:srgbClr val="9C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22" name="TextBox 21">
              <a:extLst>
                <a:ext uri="{FF2B5EF4-FFF2-40B4-BE49-F238E27FC236}">
                  <a16:creationId xmlns:a16="http://schemas.microsoft.com/office/drawing/2014/main" id="{90FC3B52-C74E-3E16-03F6-DFF242AF70DC}"/>
                </a:ext>
              </a:extLst>
            </p:cNvPr>
            <p:cNvSpPr txBox="1"/>
            <p:nvPr/>
          </p:nvSpPr>
          <p:spPr>
            <a:xfrm>
              <a:off x="1012122" y="4083788"/>
              <a:ext cx="3490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Self-serve</a:t>
              </a:r>
            </a:p>
          </p:txBody>
        </p:sp>
        <p:sp>
          <p:nvSpPr>
            <p:cNvPr id="23" name="TextBox 22">
              <a:extLst>
                <a:ext uri="{FF2B5EF4-FFF2-40B4-BE49-F238E27FC236}">
                  <a16:creationId xmlns:a16="http://schemas.microsoft.com/office/drawing/2014/main" id="{C223A08B-74F4-F9E2-713C-6C5FD380C26A}"/>
                </a:ext>
              </a:extLst>
            </p:cNvPr>
            <p:cNvSpPr txBox="1"/>
            <p:nvPr/>
          </p:nvSpPr>
          <p:spPr>
            <a:xfrm>
              <a:off x="1012122" y="4406649"/>
              <a:ext cx="34900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If you are feeling confident, once you publish your profile, just visit the “campaigns” section of the web portal and you can set your offer up yourself.</a:t>
              </a:r>
            </a:p>
          </p:txBody>
        </p:sp>
        <p:sp>
          <p:nvSpPr>
            <p:cNvPr id="24" name="Oval 23">
              <a:extLst>
                <a:ext uri="{FF2B5EF4-FFF2-40B4-BE49-F238E27FC236}">
                  <a16:creationId xmlns:a16="http://schemas.microsoft.com/office/drawing/2014/main" id="{DE5B8C5C-D238-164C-976E-6624ACAA6261}"/>
                </a:ext>
              </a:extLst>
            </p:cNvPr>
            <p:cNvSpPr/>
            <p:nvPr/>
          </p:nvSpPr>
          <p:spPr>
            <a:xfrm>
              <a:off x="4565020" y="3860024"/>
              <a:ext cx="502571" cy="502571"/>
            </a:xfrm>
            <a:prstGeom prst="ellipse">
              <a:avLst/>
            </a:prstGeom>
            <a:solidFill>
              <a:schemeClr val="bg1"/>
            </a:solidFill>
            <a:ln w="76200">
              <a:solidFill>
                <a:srgbClr val="0A19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C50CB"/>
                  </a:solidFill>
                  <a:effectLst/>
                  <a:uLnTx/>
                  <a:uFillTx/>
                  <a:latin typeface="Aptos" panose="02110004020202020204"/>
                  <a:ea typeface="+mn-ea"/>
                  <a:cs typeface="+mn-cs"/>
                </a:rPr>
                <a:t>2</a:t>
              </a:r>
            </a:p>
          </p:txBody>
        </p:sp>
      </p:grpSp>
      <p:cxnSp>
        <p:nvCxnSpPr>
          <p:cNvPr id="26" name="Connector: Elbow 25">
            <a:extLst>
              <a:ext uri="{FF2B5EF4-FFF2-40B4-BE49-F238E27FC236}">
                <a16:creationId xmlns:a16="http://schemas.microsoft.com/office/drawing/2014/main" id="{5A8A88DD-1E72-BE72-BF8C-F9879ACCE432}"/>
              </a:ext>
            </a:extLst>
          </p:cNvPr>
          <p:cNvCxnSpPr>
            <a:stCxn id="5" idx="3"/>
            <a:endCxn id="21" idx="1"/>
          </p:cNvCxnSpPr>
          <p:nvPr/>
        </p:nvCxnSpPr>
        <p:spPr>
          <a:xfrm>
            <a:off x="4865166" y="5156597"/>
            <a:ext cx="1336441" cy="305876"/>
          </a:xfrm>
          <a:prstGeom prst="bentConnector3">
            <a:avLst/>
          </a:prstGeom>
          <a:ln w="76200">
            <a:solidFill>
              <a:srgbClr val="9C50CB"/>
            </a:solidFill>
            <a:tailEnd type="triangle"/>
          </a:ln>
        </p:spPr>
        <p:style>
          <a:lnRef idx="2">
            <a:schemeClr val="accent5"/>
          </a:lnRef>
          <a:fillRef idx="0">
            <a:schemeClr val="accent5"/>
          </a:fillRef>
          <a:effectRef idx="1">
            <a:schemeClr val="accent5"/>
          </a:effectRef>
          <a:fontRef idx="minor">
            <a:schemeClr val="tx1"/>
          </a:fontRef>
        </p:style>
      </p:cxnSp>
      <p:cxnSp>
        <p:nvCxnSpPr>
          <p:cNvPr id="28" name="Connector: Elbow 27">
            <a:extLst>
              <a:ext uri="{FF2B5EF4-FFF2-40B4-BE49-F238E27FC236}">
                <a16:creationId xmlns:a16="http://schemas.microsoft.com/office/drawing/2014/main" id="{7C7DDDF0-0916-9DB8-7948-F56AF977923D}"/>
              </a:ext>
            </a:extLst>
          </p:cNvPr>
          <p:cNvCxnSpPr>
            <a:stCxn id="5" idx="3"/>
            <a:endCxn id="11" idx="1"/>
          </p:cNvCxnSpPr>
          <p:nvPr/>
        </p:nvCxnSpPr>
        <p:spPr>
          <a:xfrm flipV="1">
            <a:off x="4865166" y="3701903"/>
            <a:ext cx="1336441" cy="1454694"/>
          </a:xfrm>
          <a:prstGeom prst="bentConnector3">
            <a:avLst/>
          </a:prstGeom>
          <a:ln w="76200">
            <a:solidFill>
              <a:srgbClr val="9C50CB"/>
            </a:solidFill>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927455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576F7F1-C73F-7B77-9A9F-3F5277532F93}"/>
              </a:ext>
            </a:extLst>
          </p:cNvPr>
          <p:cNvSpPr txBox="1">
            <a:spLocks noGrp="1"/>
          </p:cNvSpPr>
          <p:nvPr>
            <p:ph type="subTitle" idx="1"/>
          </p:nvPr>
        </p:nvSpPr>
        <p:spPr/>
        <p:txBody>
          <a:bodyPr>
            <a:noAutofit/>
          </a:bodyPr>
          <a:lstStyle/>
          <a:p>
            <a:pPr lvl="0"/>
            <a:r>
              <a:rPr lang="en-GB" sz="4000">
                <a:solidFill>
                  <a:srgbClr val="0070C0"/>
                </a:solidFill>
              </a:rPr>
              <a:t>We want feedback from all BID businesses. Please make sure you have your say. See us for a survey or email us at info@lutonbid.org.</a:t>
            </a:r>
          </a:p>
        </p:txBody>
      </p:sp>
      <p:pic>
        <p:nvPicPr>
          <p:cNvPr id="3" name="Picture 4" descr="A blue and white logo&#10;&#10;Description automatically generated">
            <a:extLst>
              <a:ext uri="{FF2B5EF4-FFF2-40B4-BE49-F238E27FC236}">
                <a16:creationId xmlns:a16="http://schemas.microsoft.com/office/drawing/2014/main" id="{8E23D4EE-556E-EEED-AAAA-C957388A1497}"/>
              </a:ext>
            </a:extLst>
          </p:cNvPr>
          <p:cNvPicPr>
            <a:picLocks noChangeAspect="1"/>
          </p:cNvPicPr>
          <p:nvPr/>
        </p:nvPicPr>
        <p:blipFill>
          <a:blip r:embed="rId2"/>
          <a:stretch>
            <a:fillRect/>
          </a:stretch>
        </p:blipFill>
        <p:spPr>
          <a:xfrm>
            <a:off x="1119371" y="1030291"/>
            <a:ext cx="9953262" cy="1804092"/>
          </a:xfrm>
          <a:prstGeom prst="rect">
            <a:avLst/>
          </a:prstGeom>
          <a:no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641D52-AD43-940C-EBB4-880537E24931}"/>
              </a:ext>
            </a:extLst>
          </p:cNvPr>
          <p:cNvGrpSpPr/>
          <p:nvPr/>
        </p:nvGrpSpPr>
        <p:grpSpPr>
          <a:xfrm>
            <a:off x="0" y="0"/>
            <a:ext cx="12192000" cy="6858000"/>
            <a:chOff x="0" y="0"/>
            <a:chExt cx="12192000" cy="6858000"/>
          </a:xfrm>
        </p:grpSpPr>
        <p:pic>
          <p:nvPicPr>
            <p:cNvPr id="2" name="Picture 1" descr="A person in a suit and tie&#10;&#10;Description automatically generated">
              <a:extLst>
                <a:ext uri="{FF2B5EF4-FFF2-40B4-BE49-F238E27FC236}">
                  <a16:creationId xmlns:a16="http://schemas.microsoft.com/office/drawing/2014/main" id="{DE4AE72B-6BE6-1D9C-4BA7-377B3B97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50A08A-A7C5-39D3-B454-2F7FF7DB34E2}"/>
                </a:ext>
              </a:extLst>
            </p:cNvPr>
            <p:cNvSpPr txBox="1"/>
            <p:nvPr/>
          </p:nvSpPr>
          <p:spPr>
            <a:xfrm>
              <a:off x="496585" y="688368"/>
              <a:ext cx="11198831" cy="4093428"/>
            </a:xfrm>
            <a:prstGeom prst="rect">
              <a:avLst/>
            </a:prstGeom>
            <a:solidFill>
              <a:schemeClr val="tx1"/>
            </a:solidFill>
          </p:spPr>
          <p:txBody>
            <a:bodyPr wrap="square" rtlCol="0">
              <a:spAutoFit/>
            </a:bodyPr>
            <a:lstStyle/>
            <a:p>
              <a:r>
                <a:rPr lang="en-GB" sz="3200" b="1" dirty="0">
                  <a:solidFill>
                    <a:srgbClr val="ED7D31"/>
                  </a:solidFill>
                </a:rPr>
                <a:t>For more information:</a:t>
              </a:r>
            </a:p>
            <a:p>
              <a:endParaRPr lang="en-GB" sz="2400" b="1" dirty="0">
                <a:solidFill>
                  <a:srgbClr val="ED7D31"/>
                </a:solidFill>
              </a:endParaRPr>
            </a:p>
            <a:p>
              <a:r>
                <a:rPr lang="en-GB" dirty="0">
                  <a:solidFill>
                    <a:schemeClr val="bg1"/>
                  </a:solidFill>
                </a:rPr>
                <a:t>On marketing opportunities for your business contact: </a:t>
              </a:r>
              <a:r>
                <a:rPr lang="en-GB" b="1" dirty="0">
                  <a:solidFill>
                    <a:srgbClr val="ED7D31"/>
                  </a:solidFill>
                  <a:hlinkClick r:id="rId3">
                    <a:extLst>
                      <a:ext uri="{A12FA001-AC4F-418D-AE19-62706E023703}">
                        <ahyp:hlinkClr xmlns:ahyp="http://schemas.microsoft.com/office/drawing/2018/hyperlinkcolor" val="tx"/>
                      </a:ext>
                    </a:extLst>
                  </a:hlinkClick>
                </a:rPr>
                <a:t>Corey.Albone@luton.gov.uk</a:t>
              </a:r>
              <a:endParaRPr lang="en-GB" b="1" dirty="0">
                <a:solidFill>
                  <a:srgbClr val="ED7D31"/>
                </a:solidFill>
              </a:endParaRPr>
            </a:p>
            <a:p>
              <a:endParaRPr lang="en-GB" b="1" dirty="0">
                <a:solidFill>
                  <a:srgbClr val="ED7D31"/>
                </a:solidFill>
              </a:endParaRPr>
            </a:p>
            <a:p>
              <a:r>
                <a:rPr lang="en-GB" dirty="0">
                  <a:solidFill>
                    <a:schemeClr val="bg1"/>
                  </a:solidFill>
                </a:rPr>
                <a:t>Sign up to the Step Forward Luton app by emailing: </a:t>
              </a:r>
              <a:r>
                <a:rPr lang="en-GB" b="1" dirty="0">
                  <a:solidFill>
                    <a:srgbClr val="ED7D31"/>
                  </a:solidFill>
                  <a:hlinkClick r:id="rId4">
                    <a:extLst>
                      <a:ext uri="{A12FA001-AC4F-418D-AE19-62706E023703}">
                        <ahyp:hlinkClr xmlns:ahyp="http://schemas.microsoft.com/office/drawing/2018/hyperlinkcolor" val="tx"/>
                      </a:ext>
                    </a:extLst>
                  </a:hlinkClick>
                </a:rPr>
                <a:t>rosh@bubltown.com</a:t>
              </a:r>
              <a:r>
                <a:rPr lang="en-GB" b="1" dirty="0">
                  <a:solidFill>
                    <a:srgbClr val="ED7D31"/>
                  </a:solidFill>
                </a:rPr>
                <a:t> </a:t>
              </a:r>
              <a:endParaRPr lang="en-GB" b="1" u="sng" dirty="0">
                <a:solidFill>
                  <a:srgbClr val="ED7D31"/>
                </a:solidFill>
                <a:cs typeface="Calibri" panose="020F0502020204030204" pitchFamily="34" charset="0"/>
              </a:endParaRPr>
            </a:p>
            <a:p>
              <a:r>
                <a:rPr lang="en-GB" dirty="0">
                  <a:solidFill>
                    <a:schemeClr val="bg1"/>
                  </a:solidFill>
                </a:rPr>
                <a:t>On traffic management or other enquiries about the event: </a:t>
              </a:r>
              <a:r>
                <a:rPr lang="en-GB" b="1" dirty="0">
                  <a:solidFill>
                    <a:srgbClr val="ED7D31"/>
                  </a:solidFill>
                  <a:hlinkClick r:id="rId5">
                    <a:extLst>
                      <a:ext uri="{A12FA001-AC4F-418D-AE19-62706E023703}">
                        <ahyp:hlinkClr xmlns:ahyp="http://schemas.microsoft.com/office/drawing/2018/hyperlinkcolor" val="tx"/>
                      </a:ext>
                    </a:extLst>
                  </a:hlinkClick>
                </a:rPr>
                <a:t>BigWeekendEnquiries@luton.gov.uk</a:t>
              </a:r>
              <a:r>
                <a:rPr lang="en-GB" b="1" dirty="0">
                  <a:solidFill>
                    <a:srgbClr val="ED7D31"/>
                  </a:solidFill>
                </a:rPr>
                <a:t> </a:t>
              </a:r>
              <a:r>
                <a:rPr lang="en-GB" dirty="0">
                  <a:solidFill>
                    <a:schemeClr val="bg1"/>
                  </a:solidFill>
                </a:rPr>
                <a:t>or visit </a:t>
              </a:r>
              <a:r>
                <a:rPr lang="en-GB" b="1" dirty="0">
                  <a:solidFill>
                    <a:srgbClr val="ED7D31"/>
                  </a:solidFill>
                  <a:hlinkClick r:id="rId6">
                    <a:extLst>
                      <a:ext uri="{A12FA001-AC4F-418D-AE19-62706E023703}">
                        <ahyp:hlinkClr xmlns:ahyp="http://schemas.microsoft.com/office/drawing/2018/hyperlinkcolor" val="tx"/>
                      </a:ext>
                    </a:extLst>
                  </a:hlinkClick>
                </a:rPr>
                <a:t>https://invest.stepforwardluton.co.uk/big-weekend-opportunities/</a:t>
              </a:r>
              <a:r>
                <a:rPr lang="en-GB" b="1" dirty="0">
                  <a:solidFill>
                    <a:srgbClr val="ED7D31"/>
                  </a:solidFill>
                </a:rPr>
                <a:t> </a:t>
              </a:r>
            </a:p>
            <a:p>
              <a:endParaRPr lang="en-GB" b="1" dirty="0">
                <a:solidFill>
                  <a:srgbClr val="ED7D31"/>
                </a:solidFill>
              </a:endParaRPr>
            </a:p>
            <a:p>
              <a:r>
                <a:rPr lang="en-GB" dirty="0">
                  <a:solidFill>
                    <a:schemeClr val="bg1"/>
                  </a:solidFill>
                </a:rPr>
                <a:t>On the Luton BID Survey contact: </a:t>
              </a:r>
              <a:r>
                <a:rPr lang="en-GB" b="1" u="sng" dirty="0">
                  <a:solidFill>
                    <a:srgbClr val="ED7D31"/>
                  </a:solidFill>
                  <a:effectLst/>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info@lutonbid.org</a:t>
              </a:r>
              <a:endParaRPr lang="en-GB" b="1" u="sng" dirty="0">
                <a:solidFill>
                  <a:srgbClr val="ED7D31"/>
                </a:solidFill>
                <a:effectLst/>
                <a:ea typeface="Calibri" panose="020F0502020204030204" pitchFamily="34" charset="0"/>
                <a:cs typeface="Calibri" panose="020F0502020204030204" pitchFamily="34" charset="0"/>
              </a:endParaRPr>
            </a:p>
            <a:p>
              <a:endParaRPr lang="en-GB" b="1" u="sng" dirty="0">
                <a:solidFill>
                  <a:srgbClr val="ED7D31"/>
                </a:solidFill>
                <a:ea typeface="Calibri" panose="020F0502020204030204" pitchFamily="34" charset="0"/>
                <a:cs typeface="Calibri" panose="020F0502020204030204" pitchFamily="34" charset="0"/>
              </a:endParaRPr>
            </a:p>
            <a:p>
              <a:r>
                <a:rPr lang="en-GB" sz="2000" dirty="0">
                  <a:solidFill>
                    <a:schemeClr val="bg1"/>
                  </a:solidFill>
                </a:rPr>
                <a:t>For more useful information for your business sign up to our newsletter: </a:t>
              </a:r>
              <a:r>
                <a:rPr lang="en-GB" sz="2000" b="1" u="sng" dirty="0">
                  <a:solidFill>
                    <a:srgbClr val="ED7D31"/>
                  </a:solidFill>
                  <a:effectLst/>
                  <a:ea typeface="Calibri" panose="020F0502020204030204" pitchFamily="34" charset="0"/>
                  <a:cs typeface="Calibri" panose="020F0502020204030204" pitchFamily="34" charset="0"/>
                </a:rPr>
                <a:t>https://invest.stepforwardluton.co.uk/sign-up/</a:t>
              </a:r>
            </a:p>
            <a:p>
              <a:endParaRPr lang="en-GB" sz="2000" b="1" dirty="0">
                <a:solidFill>
                  <a:srgbClr val="ED7D31"/>
                </a:solidFill>
              </a:endParaRPr>
            </a:p>
          </p:txBody>
        </p:sp>
      </p:grpSp>
    </p:spTree>
    <p:extLst>
      <p:ext uri="{BB962C8B-B14F-4D97-AF65-F5344CB8AC3E}">
        <p14:creationId xmlns:p14="http://schemas.microsoft.com/office/powerpoint/2010/main" val="239276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AB81C7D-7EA3-BD87-A055-9E8AAE50EF8B}"/>
              </a:ext>
            </a:extLst>
          </p:cNvPr>
          <p:cNvGrpSpPr/>
          <p:nvPr/>
        </p:nvGrpSpPr>
        <p:grpSpPr>
          <a:xfrm>
            <a:off x="0" y="0"/>
            <a:ext cx="12192000" cy="6858000"/>
            <a:chOff x="0" y="0"/>
            <a:chExt cx="12192000" cy="6858000"/>
          </a:xfrm>
        </p:grpSpPr>
        <p:pic>
          <p:nvPicPr>
            <p:cNvPr id="2" name="Picture 1" descr="A person in a suit and tie&#10;&#10;Description automatically generated">
              <a:extLst>
                <a:ext uri="{FF2B5EF4-FFF2-40B4-BE49-F238E27FC236}">
                  <a16:creationId xmlns:a16="http://schemas.microsoft.com/office/drawing/2014/main" id="{DE4AE72B-6BE6-1D9C-4BA7-377B3B97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50A08A-A7C5-39D3-B454-2F7FF7DB34E2}"/>
                </a:ext>
              </a:extLst>
            </p:cNvPr>
            <p:cNvSpPr txBox="1"/>
            <p:nvPr/>
          </p:nvSpPr>
          <p:spPr>
            <a:xfrm>
              <a:off x="496585" y="616450"/>
              <a:ext cx="11113213" cy="4462760"/>
            </a:xfrm>
            <a:prstGeom prst="rect">
              <a:avLst/>
            </a:prstGeom>
            <a:solidFill>
              <a:schemeClr val="tx1"/>
            </a:solidFill>
          </p:spPr>
          <p:txBody>
            <a:bodyPr wrap="square" rtlCol="0">
              <a:spAutoFit/>
            </a:bodyPr>
            <a:lstStyle/>
            <a:p>
              <a:r>
                <a:rPr lang="en-GB" sz="3200" b="1" dirty="0">
                  <a:solidFill>
                    <a:srgbClr val="ED7D31"/>
                  </a:solidFill>
                </a:rPr>
                <a:t>Business Support Programmes</a:t>
              </a:r>
            </a:p>
            <a:p>
              <a:endParaRPr lang="en-GB" sz="3200" b="1" dirty="0">
                <a:solidFill>
                  <a:srgbClr val="ED7D31"/>
                </a:solidFill>
              </a:endParaRPr>
            </a:p>
            <a:p>
              <a:r>
                <a:rPr lang="en-GB" sz="2400" b="1" dirty="0">
                  <a:solidFill>
                    <a:schemeClr val="bg1"/>
                  </a:solidFill>
                </a:rPr>
                <a:t>Luton Online: Digital Marketing </a:t>
              </a:r>
              <a:r>
                <a:rPr lang="en-GB" sz="2400" b="1" i="1" dirty="0">
                  <a:solidFill>
                    <a:srgbClr val="ED7D31"/>
                  </a:solidFill>
                </a:rPr>
                <a:t>now live</a:t>
              </a:r>
            </a:p>
            <a:p>
              <a:r>
                <a:rPr lang="en-GB" sz="2400" b="1" dirty="0">
                  <a:solidFill>
                    <a:schemeClr val="bg1"/>
                  </a:solidFill>
                </a:rPr>
                <a:t>Sustainability Business Support Programmes </a:t>
              </a:r>
              <a:r>
                <a:rPr lang="en-GB" sz="2400" b="1" i="1" dirty="0">
                  <a:solidFill>
                    <a:srgbClr val="ED7D31"/>
                  </a:solidFill>
                </a:rPr>
                <a:t>now live</a:t>
              </a:r>
            </a:p>
            <a:p>
              <a:r>
                <a:rPr lang="en-GB" sz="2400" b="1" dirty="0">
                  <a:solidFill>
                    <a:schemeClr val="bg1"/>
                  </a:solidFill>
                </a:rPr>
                <a:t>Capitalising on local opportunities </a:t>
              </a:r>
              <a:r>
                <a:rPr lang="en-GB" sz="2400" b="1" i="1" dirty="0">
                  <a:solidFill>
                    <a:srgbClr val="ED7D31"/>
                  </a:solidFill>
                </a:rPr>
                <a:t>coming soon</a:t>
              </a:r>
            </a:p>
            <a:p>
              <a:r>
                <a:rPr lang="en-GB" sz="2400" b="1" dirty="0">
                  <a:solidFill>
                    <a:schemeClr val="bg1"/>
                  </a:solidFill>
                </a:rPr>
                <a:t>Expansion through Global Markets </a:t>
              </a:r>
              <a:r>
                <a:rPr lang="en-GB" sz="2400" b="1" i="1" dirty="0">
                  <a:solidFill>
                    <a:srgbClr val="ED7D31"/>
                  </a:solidFill>
                </a:rPr>
                <a:t>coming soon</a:t>
              </a:r>
            </a:p>
            <a:p>
              <a:endParaRPr lang="en-GB" sz="2400" b="1" i="1" dirty="0">
                <a:solidFill>
                  <a:srgbClr val="ED7D31"/>
                </a:solidFill>
              </a:endParaRPr>
            </a:p>
            <a:p>
              <a:r>
                <a:rPr lang="en-GB" sz="2400" b="1" dirty="0">
                  <a:solidFill>
                    <a:schemeClr val="bg1"/>
                  </a:solidFill>
                </a:rPr>
                <a:t>For more information please visit: </a:t>
              </a:r>
            </a:p>
            <a:p>
              <a:r>
                <a:rPr lang="en-GB" sz="2400" b="1" dirty="0">
                  <a:solidFill>
                    <a:srgbClr val="ED7D31"/>
                  </a:solidFill>
                </a:rPr>
                <a:t>invest.stepforwardluton.co.uk/business-support/</a:t>
              </a:r>
            </a:p>
            <a:p>
              <a:endParaRPr lang="en-GB" sz="2400" b="1" dirty="0">
                <a:solidFill>
                  <a:srgbClr val="ED7D31"/>
                </a:solidFill>
              </a:endParaRPr>
            </a:p>
            <a:p>
              <a:endParaRPr lang="en-GB" sz="2800" b="1" i="1" dirty="0">
                <a:solidFill>
                  <a:srgbClr val="ED7D31"/>
                </a:solidFill>
              </a:endParaRPr>
            </a:p>
          </p:txBody>
        </p:sp>
        <p:pic>
          <p:nvPicPr>
            <p:cNvPr id="5" name="Picture 4" descr="A black and white photo of words&#10;&#10;Description automatically generated">
              <a:extLst>
                <a:ext uri="{FF2B5EF4-FFF2-40B4-BE49-F238E27FC236}">
                  <a16:creationId xmlns:a16="http://schemas.microsoft.com/office/drawing/2014/main" id="{9CB1940D-00D2-584D-D049-9766911B5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293" y="739892"/>
              <a:ext cx="2826384" cy="4031542"/>
            </a:xfrm>
            <a:prstGeom prst="rect">
              <a:avLst/>
            </a:prstGeom>
          </p:spPr>
        </p:pic>
      </p:grpSp>
    </p:spTree>
    <p:extLst>
      <p:ext uri="{BB962C8B-B14F-4D97-AF65-F5344CB8AC3E}">
        <p14:creationId xmlns:p14="http://schemas.microsoft.com/office/powerpoint/2010/main" val="49667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F895EA-798A-4C0D-C31C-BF32D75E3002}"/>
              </a:ext>
            </a:extLst>
          </p:cNvPr>
          <p:cNvGrpSpPr/>
          <p:nvPr/>
        </p:nvGrpSpPr>
        <p:grpSpPr>
          <a:xfrm>
            <a:off x="0" y="0"/>
            <a:ext cx="12192000" cy="6858000"/>
            <a:chOff x="0" y="0"/>
            <a:chExt cx="12192000" cy="6858000"/>
          </a:xfrm>
        </p:grpSpPr>
        <p:pic>
          <p:nvPicPr>
            <p:cNvPr id="2" name="Picture 1" descr="A person in a suit and tie&#10;&#10;Description automatically generated">
              <a:extLst>
                <a:ext uri="{FF2B5EF4-FFF2-40B4-BE49-F238E27FC236}">
                  <a16:creationId xmlns:a16="http://schemas.microsoft.com/office/drawing/2014/main" id="{DE4AE72B-6BE6-1D9C-4BA7-377B3B97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50A08A-A7C5-39D3-B454-2F7FF7DB34E2}"/>
                </a:ext>
              </a:extLst>
            </p:cNvPr>
            <p:cNvSpPr txBox="1"/>
            <p:nvPr/>
          </p:nvSpPr>
          <p:spPr>
            <a:xfrm>
              <a:off x="496585" y="493162"/>
              <a:ext cx="11198831" cy="4585871"/>
            </a:xfrm>
            <a:prstGeom prst="rect">
              <a:avLst/>
            </a:prstGeom>
            <a:solidFill>
              <a:schemeClr val="tx1"/>
            </a:solidFill>
          </p:spPr>
          <p:txBody>
            <a:bodyPr wrap="square" rtlCol="0">
              <a:spAutoFit/>
            </a:bodyPr>
            <a:lstStyle/>
            <a:p>
              <a:pPr algn="ctr"/>
              <a:endParaRPr lang="en-GB" sz="2400" b="1" dirty="0"/>
            </a:p>
            <a:p>
              <a:pPr algn="ctr"/>
              <a:endParaRPr lang="en-GB" sz="2400" b="1" dirty="0"/>
            </a:p>
            <a:p>
              <a:pPr algn="ctr"/>
              <a:endParaRPr lang="en-GB" sz="2400" b="1" dirty="0"/>
            </a:p>
            <a:p>
              <a:pPr algn="ctr"/>
              <a:r>
                <a:rPr lang="en-GB" sz="5400" b="1" dirty="0">
                  <a:solidFill>
                    <a:srgbClr val="ED7D31"/>
                  </a:solidFill>
                </a:rPr>
                <a:t>TRAFFIC MANAGEMENT PLANS</a:t>
              </a:r>
            </a:p>
            <a:p>
              <a:pPr algn="ctr"/>
              <a:endParaRPr lang="en-GB" sz="5400" b="1" dirty="0">
                <a:solidFill>
                  <a:srgbClr val="ED7D31"/>
                </a:solidFill>
              </a:endParaRPr>
            </a:p>
            <a:p>
              <a:pPr algn="ctr"/>
              <a:r>
                <a:rPr lang="en-GB" sz="2800" b="1" dirty="0">
                  <a:solidFill>
                    <a:srgbClr val="ED7D31"/>
                  </a:solidFill>
                </a:rPr>
                <a:t>Ben </a:t>
              </a:r>
              <a:r>
                <a:rPr lang="en-GB" sz="2800" b="1" dirty="0" err="1">
                  <a:solidFill>
                    <a:srgbClr val="ED7D31"/>
                  </a:solidFill>
                </a:rPr>
                <a:t>Bodsworth</a:t>
              </a:r>
              <a:r>
                <a:rPr lang="en-GB" sz="2800" b="1" dirty="0">
                  <a:solidFill>
                    <a:srgbClr val="ED7D31"/>
                  </a:solidFill>
                </a:rPr>
                <a:t>, BT Events</a:t>
              </a:r>
            </a:p>
            <a:p>
              <a:pPr algn="ctr"/>
              <a:r>
                <a:rPr lang="en-GB" sz="2800" b="1" dirty="0">
                  <a:solidFill>
                    <a:srgbClr val="ED7D31"/>
                  </a:solidFill>
                </a:rPr>
                <a:t>and</a:t>
              </a:r>
            </a:p>
            <a:p>
              <a:pPr algn="ctr"/>
              <a:r>
                <a:rPr lang="en-GB" sz="2800" b="1" dirty="0">
                  <a:solidFill>
                    <a:srgbClr val="ED7D31"/>
                  </a:solidFill>
                </a:rPr>
                <a:t>Mark Aaronson, Service Manager for Highways Maintenance and Network Management at Luton Council</a:t>
              </a:r>
            </a:p>
          </p:txBody>
        </p:sp>
      </p:grpSp>
    </p:spTree>
    <p:extLst>
      <p:ext uri="{BB962C8B-B14F-4D97-AF65-F5344CB8AC3E}">
        <p14:creationId xmlns:p14="http://schemas.microsoft.com/office/powerpoint/2010/main" val="247887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Background</a:t>
            </a:r>
          </a:p>
        </p:txBody>
      </p:sp>
      <p:sp>
        <p:nvSpPr>
          <p:cNvPr id="3" name="Text Placeholder 2"/>
          <p:cNvSpPr>
            <a:spLocks noGrp="1"/>
          </p:cNvSpPr>
          <p:nvPr>
            <p:ph type="body" sz="quarter" idx="10"/>
          </p:nvPr>
        </p:nvSpPr>
        <p:spPr>
          <a:xfrm>
            <a:off x="1981200" y="980728"/>
            <a:ext cx="8229600" cy="5150758"/>
          </a:xfrm>
        </p:spPr>
        <p:txBody>
          <a:bodyPr/>
          <a:lstStyle/>
          <a:p>
            <a:pPr algn="ctr"/>
            <a:r>
              <a:rPr lang="en-GB" sz="2400" dirty="0">
                <a:solidFill>
                  <a:srgbClr val="7030A0"/>
                </a:solidFill>
              </a:rPr>
              <a:t>	</a:t>
            </a:r>
            <a:r>
              <a:rPr lang="en-GB" dirty="0">
                <a:solidFill>
                  <a:srgbClr val="7030A0"/>
                </a:solidFill>
              </a:rPr>
              <a:t>Friday 24</a:t>
            </a:r>
            <a:r>
              <a:rPr lang="en-GB" baseline="30000" dirty="0">
                <a:solidFill>
                  <a:srgbClr val="7030A0"/>
                </a:solidFill>
              </a:rPr>
              <a:t>th</a:t>
            </a:r>
            <a:r>
              <a:rPr lang="en-GB" dirty="0">
                <a:solidFill>
                  <a:srgbClr val="7030A0"/>
                </a:solidFill>
              </a:rPr>
              <a:t> May to Sunday 26</a:t>
            </a:r>
            <a:r>
              <a:rPr lang="en-GB" baseline="30000" dirty="0">
                <a:solidFill>
                  <a:srgbClr val="7030A0"/>
                </a:solidFill>
              </a:rPr>
              <a:t>th</a:t>
            </a:r>
            <a:r>
              <a:rPr lang="en-GB" dirty="0">
                <a:solidFill>
                  <a:srgbClr val="7030A0"/>
                </a:solidFill>
              </a:rPr>
              <a:t> May 2024</a:t>
            </a:r>
          </a:p>
          <a:p>
            <a:r>
              <a:rPr lang="en-GB" dirty="0">
                <a:solidFill>
                  <a:srgbClr val="7030A0"/>
                </a:solidFill>
              </a:rPr>
              <a:t>Objectives</a:t>
            </a:r>
          </a:p>
          <a:p>
            <a:pPr marL="285750" indent="-285750">
              <a:buFont typeface="Arial" panose="020B0604020202020204" pitchFamily="34" charset="0"/>
              <a:buChar char="•"/>
            </a:pPr>
            <a:r>
              <a:rPr lang="en-GB" sz="1600" dirty="0">
                <a:solidFill>
                  <a:srgbClr val="7030A0"/>
                </a:solidFill>
              </a:rPr>
              <a:t>Minimise where possible disruption to the local businesses and residents</a:t>
            </a:r>
          </a:p>
          <a:p>
            <a:pPr marL="285750" indent="-285750">
              <a:buFont typeface="Arial" panose="020B0604020202020204" pitchFamily="34" charset="0"/>
              <a:buChar char="•"/>
            </a:pPr>
            <a:r>
              <a:rPr lang="en-GB" sz="1600" dirty="0">
                <a:solidFill>
                  <a:srgbClr val="7030A0"/>
                </a:solidFill>
              </a:rPr>
              <a:t>Maintain a safe environment for residents, public and visitors</a:t>
            </a:r>
          </a:p>
          <a:p>
            <a:pPr marL="285750" indent="-285750">
              <a:buFont typeface="Arial" panose="020B0604020202020204" pitchFamily="34" charset="0"/>
              <a:buChar char="•"/>
            </a:pPr>
            <a:r>
              <a:rPr lang="en-GB" sz="1600" dirty="0">
                <a:solidFill>
                  <a:srgbClr val="7030A0"/>
                </a:solidFill>
              </a:rPr>
              <a:t>Utilise Traffic Management techniques, signage and stewarding to create safe travel corridors</a:t>
            </a:r>
          </a:p>
          <a:p>
            <a:pPr marL="285750" indent="-285750">
              <a:buFont typeface="Arial" panose="020B0604020202020204" pitchFamily="34" charset="0"/>
              <a:buChar char="•"/>
            </a:pPr>
            <a:r>
              <a:rPr lang="en-GB" sz="1600" dirty="0">
                <a:solidFill>
                  <a:srgbClr val="7030A0"/>
                </a:solidFill>
              </a:rPr>
              <a:t>Liaise with all key stakeholders including the Local Authority, Police and other Statutory Bodies</a:t>
            </a:r>
          </a:p>
          <a:p>
            <a:pPr marL="285750" indent="-285750">
              <a:buFont typeface="Arial" panose="020B0604020202020204" pitchFamily="34" charset="0"/>
              <a:buChar char="•"/>
            </a:pPr>
            <a:r>
              <a:rPr lang="en-GB" sz="1600" dirty="0">
                <a:solidFill>
                  <a:srgbClr val="7030A0"/>
                </a:solidFill>
              </a:rPr>
              <a:t>Communicate plans with residents and community groups in advance of the event</a:t>
            </a:r>
          </a:p>
          <a:p>
            <a:endParaRPr lang="en-GB" sz="2400" dirty="0">
              <a:solidFill>
                <a:srgbClr val="7030A0"/>
              </a:solidFill>
            </a:endParaRPr>
          </a:p>
          <a:p>
            <a:pPr marL="342900" indent="-342900">
              <a:buFont typeface="Arial" panose="020B0604020202020204" pitchFamily="34" charset="0"/>
              <a:buChar char="•"/>
            </a:pPr>
            <a:endParaRPr lang="en-GB" dirty="0">
              <a:solidFill>
                <a:srgbClr val="7030A0"/>
              </a:solidFill>
            </a:endParaRPr>
          </a:p>
          <a:p>
            <a:pPr marL="342900" indent="-342900">
              <a:buFont typeface="Arial" panose="020B0604020202020204" pitchFamily="34" charset="0"/>
              <a:buChar char="•"/>
            </a:pPr>
            <a:endParaRPr lang="en-GB" dirty="0">
              <a:solidFill>
                <a:srgbClr val="7030A0"/>
              </a:solidFill>
            </a:endParaRPr>
          </a:p>
          <a:p>
            <a:pPr marL="342900" indent="-342900">
              <a:buFont typeface="Arial" panose="020B0604020202020204" pitchFamily="34" charset="0"/>
              <a:buChar char="•"/>
            </a:pPr>
            <a:endParaRPr lang="en-GB" dirty="0">
              <a:solidFill>
                <a:srgbClr val="7030A0"/>
              </a:solidFill>
            </a:endParaRPr>
          </a:p>
          <a:p>
            <a:endParaRPr lang="en-GB" dirty="0"/>
          </a:p>
        </p:txBody>
      </p:sp>
      <p:graphicFrame>
        <p:nvGraphicFramePr>
          <p:cNvPr id="4" name="Table 3">
            <a:extLst>
              <a:ext uri="{FF2B5EF4-FFF2-40B4-BE49-F238E27FC236}">
                <a16:creationId xmlns:a16="http://schemas.microsoft.com/office/drawing/2014/main" id="{B8F88756-51F2-BAE9-ED99-11644A3743BE}"/>
              </a:ext>
            </a:extLst>
          </p:cNvPr>
          <p:cNvGraphicFramePr>
            <a:graphicFrameLocks noGrp="1"/>
          </p:cNvGraphicFramePr>
          <p:nvPr/>
        </p:nvGraphicFramePr>
        <p:xfrm>
          <a:off x="2639617" y="3970444"/>
          <a:ext cx="6768751" cy="2161043"/>
        </p:xfrm>
        <a:graphic>
          <a:graphicData uri="http://schemas.openxmlformats.org/drawingml/2006/table">
            <a:tbl>
              <a:tblPr firstRow="1" firstCol="1" bandRow="1">
                <a:tableStyleId>{5C22544A-7EE6-4342-B048-85BDC9FD1C3A}</a:tableStyleId>
              </a:tblPr>
              <a:tblGrid>
                <a:gridCol w="1536277">
                  <a:extLst>
                    <a:ext uri="{9D8B030D-6E8A-4147-A177-3AD203B41FA5}">
                      <a16:colId xmlns:a16="http://schemas.microsoft.com/office/drawing/2014/main" val="3962672203"/>
                    </a:ext>
                  </a:extLst>
                </a:gridCol>
                <a:gridCol w="1307962">
                  <a:extLst>
                    <a:ext uri="{9D8B030D-6E8A-4147-A177-3AD203B41FA5}">
                      <a16:colId xmlns:a16="http://schemas.microsoft.com/office/drawing/2014/main" val="2186973018"/>
                    </a:ext>
                  </a:extLst>
                </a:gridCol>
                <a:gridCol w="1307962">
                  <a:extLst>
                    <a:ext uri="{9D8B030D-6E8A-4147-A177-3AD203B41FA5}">
                      <a16:colId xmlns:a16="http://schemas.microsoft.com/office/drawing/2014/main" val="3694859378"/>
                    </a:ext>
                  </a:extLst>
                </a:gridCol>
                <a:gridCol w="1307962">
                  <a:extLst>
                    <a:ext uri="{9D8B030D-6E8A-4147-A177-3AD203B41FA5}">
                      <a16:colId xmlns:a16="http://schemas.microsoft.com/office/drawing/2014/main" val="3916246355"/>
                    </a:ext>
                  </a:extLst>
                </a:gridCol>
                <a:gridCol w="1308588">
                  <a:extLst>
                    <a:ext uri="{9D8B030D-6E8A-4147-A177-3AD203B41FA5}">
                      <a16:colId xmlns:a16="http://schemas.microsoft.com/office/drawing/2014/main" val="2288717082"/>
                    </a:ext>
                  </a:extLst>
                </a:gridCol>
              </a:tblGrid>
              <a:tr h="492470">
                <a:tc>
                  <a:txBody>
                    <a:bodyPr/>
                    <a:lstStyle/>
                    <a:p>
                      <a:pPr>
                        <a:lnSpc>
                          <a:spcPct val="150000"/>
                        </a:lnSpc>
                      </a:pPr>
                      <a:r>
                        <a:rPr lang="en-CA"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 </a:t>
                      </a:r>
                      <a:endParaRPr lang="en-GB" sz="1100">
                        <a:effectLst/>
                      </a:endParaRPr>
                    </a:p>
                    <a:p>
                      <a:pPr algn="ctr">
                        <a:lnSpc>
                          <a:spcPct val="150000"/>
                        </a:lnSpc>
                      </a:pPr>
                      <a:r>
                        <a:rPr lang="en-CA" sz="1100">
                          <a:effectLst/>
                        </a:rPr>
                        <a:t>Opening Times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dirty="0">
                          <a:effectLst/>
                        </a:rPr>
                        <a:t> </a:t>
                      </a:r>
                      <a:endParaRPr lang="en-GB" sz="1100" dirty="0">
                        <a:effectLst/>
                      </a:endParaRPr>
                    </a:p>
                    <a:p>
                      <a:pPr algn="ctr">
                        <a:lnSpc>
                          <a:spcPct val="150000"/>
                        </a:lnSpc>
                      </a:pPr>
                      <a:r>
                        <a:rPr lang="en-CA" sz="1100" dirty="0">
                          <a:effectLst/>
                        </a:rPr>
                        <a:t>Live Music Ends</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 </a:t>
                      </a:r>
                      <a:endParaRPr lang="en-GB" sz="1100">
                        <a:effectLst/>
                      </a:endParaRPr>
                    </a:p>
                    <a:p>
                      <a:pPr algn="ctr">
                        <a:lnSpc>
                          <a:spcPct val="150000"/>
                        </a:lnSpc>
                      </a:pPr>
                      <a:r>
                        <a:rPr lang="en-CA" sz="1100">
                          <a:effectLst/>
                        </a:rPr>
                        <a:t>Premises Closes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Zone Ex Core* Operational Times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extLst>
                  <a:ext uri="{0D108BD9-81ED-4DB2-BD59-A6C34878D82A}">
                    <a16:rowId xmlns:a16="http://schemas.microsoft.com/office/drawing/2014/main" val="1901690540"/>
                  </a:ext>
                </a:extLst>
              </a:tr>
              <a:tr h="323849">
                <a:tc>
                  <a:txBody>
                    <a:bodyPr/>
                    <a:lstStyle/>
                    <a:p>
                      <a:pPr>
                        <a:lnSpc>
                          <a:spcPct val="150000"/>
                        </a:lnSpc>
                      </a:pPr>
                      <a:r>
                        <a:rPr lang="en-CA" sz="1100">
                          <a:effectLst/>
                        </a:rPr>
                        <a:t>Headliner: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gridSpan="4">
                  <a:txBody>
                    <a:bodyPr/>
                    <a:lstStyle/>
                    <a:p>
                      <a:pPr algn="ctr">
                        <a:lnSpc>
                          <a:spcPct val="150000"/>
                        </a:lnSpc>
                      </a:pPr>
                      <a:r>
                        <a:rPr lang="en-CA" sz="1100">
                          <a:effectLst/>
                        </a:rPr>
                        <a:t>Chase &amp; Status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458" marR="88458" marT="44229" marB="44229"/>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21234914"/>
                  </a:ext>
                </a:extLst>
              </a:tr>
              <a:tr h="232342">
                <a:tc>
                  <a:txBody>
                    <a:bodyPr/>
                    <a:lstStyle/>
                    <a:p>
                      <a:pPr>
                        <a:lnSpc>
                          <a:spcPct val="150000"/>
                        </a:lnSpc>
                      </a:pPr>
                      <a:r>
                        <a:rPr lang="en-CA" sz="1100">
                          <a:effectLst/>
                        </a:rPr>
                        <a:t>Friday 24</a:t>
                      </a:r>
                      <a:r>
                        <a:rPr lang="en-CA" sz="1100" baseline="30000">
                          <a:effectLst/>
                        </a:rPr>
                        <a:t>th</a:t>
                      </a:r>
                      <a:r>
                        <a:rPr lang="en-CA" sz="1100">
                          <a:effectLst/>
                        </a:rPr>
                        <a:t> May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14:00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23:00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23:30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09:00 – 02:00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extLst>
                  <a:ext uri="{0D108BD9-81ED-4DB2-BD59-A6C34878D82A}">
                    <a16:rowId xmlns:a16="http://schemas.microsoft.com/office/drawing/2014/main" val="1155658371"/>
                  </a:ext>
                </a:extLst>
              </a:tr>
              <a:tr h="323849">
                <a:tc>
                  <a:txBody>
                    <a:bodyPr/>
                    <a:lstStyle/>
                    <a:p>
                      <a:pPr>
                        <a:lnSpc>
                          <a:spcPct val="150000"/>
                        </a:lnSpc>
                      </a:pPr>
                      <a:r>
                        <a:rPr lang="en-CA" sz="1100">
                          <a:effectLst/>
                        </a:rPr>
                        <a:t>Headliner: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gridSpan="4">
                  <a:txBody>
                    <a:bodyPr/>
                    <a:lstStyle/>
                    <a:p>
                      <a:pPr algn="ctr">
                        <a:lnSpc>
                          <a:spcPct val="150000"/>
                        </a:lnSpc>
                      </a:pPr>
                      <a:r>
                        <a:rPr lang="en-CA" sz="1100">
                          <a:effectLst/>
                        </a:rPr>
                        <a:t>RAYE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458" marR="88458" marT="44229" marB="44229"/>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61672692"/>
                  </a:ext>
                </a:extLst>
              </a:tr>
              <a:tr h="232342">
                <a:tc>
                  <a:txBody>
                    <a:bodyPr/>
                    <a:lstStyle/>
                    <a:p>
                      <a:pPr>
                        <a:lnSpc>
                          <a:spcPct val="150000"/>
                        </a:lnSpc>
                      </a:pPr>
                      <a:r>
                        <a:rPr lang="en-CA" sz="1100">
                          <a:effectLst/>
                        </a:rPr>
                        <a:t>Saturday 25</a:t>
                      </a:r>
                      <a:r>
                        <a:rPr lang="en-CA" sz="1100" baseline="30000">
                          <a:effectLst/>
                        </a:rPr>
                        <a:t>th</a:t>
                      </a:r>
                      <a:r>
                        <a:rPr lang="en-CA" sz="1100">
                          <a:effectLst/>
                        </a:rPr>
                        <a:t> May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10:30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22:00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23:00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08:00 – 01:00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extLst>
                  <a:ext uri="{0D108BD9-81ED-4DB2-BD59-A6C34878D82A}">
                    <a16:rowId xmlns:a16="http://schemas.microsoft.com/office/drawing/2014/main" val="351475949"/>
                  </a:ext>
                </a:extLst>
              </a:tr>
              <a:tr h="323849">
                <a:tc>
                  <a:txBody>
                    <a:bodyPr/>
                    <a:lstStyle/>
                    <a:p>
                      <a:pPr>
                        <a:lnSpc>
                          <a:spcPct val="150000"/>
                        </a:lnSpc>
                      </a:pPr>
                      <a:r>
                        <a:rPr lang="en-CA" sz="1100">
                          <a:effectLst/>
                        </a:rPr>
                        <a:t>Headliner: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gridSpan="4">
                  <a:txBody>
                    <a:bodyPr/>
                    <a:lstStyle/>
                    <a:p>
                      <a:pPr algn="ctr">
                        <a:lnSpc>
                          <a:spcPct val="150000"/>
                        </a:lnSpc>
                      </a:pPr>
                      <a:r>
                        <a:rPr lang="en-CA" sz="1100">
                          <a:effectLst/>
                        </a:rPr>
                        <a:t>Coldplay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458" marR="88458" marT="44229" marB="44229"/>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65898106"/>
                  </a:ext>
                </a:extLst>
              </a:tr>
              <a:tr h="232342">
                <a:tc>
                  <a:txBody>
                    <a:bodyPr/>
                    <a:lstStyle/>
                    <a:p>
                      <a:pPr>
                        <a:lnSpc>
                          <a:spcPct val="150000"/>
                        </a:lnSpc>
                      </a:pPr>
                      <a:r>
                        <a:rPr lang="en-CA" sz="1100">
                          <a:effectLst/>
                        </a:rPr>
                        <a:t>Sunday 26</a:t>
                      </a:r>
                      <a:r>
                        <a:rPr lang="en-CA" sz="1100" baseline="30000">
                          <a:effectLst/>
                        </a:rPr>
                        <a:t>th</a:t>
                      </a:r>
                      <a:r>
                        <a:rPr lang="en-CA" sz="1100">
                          <a:effectLst/>
                        </a:rPr>
                        <a:t> May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10:30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22:00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a:effectLst/>
                        </a:rPr>
                        <a:t>23:00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tc>
                  <a:txBody>
                    <a:bodyPr/>
                    <a:lstStyle/>
                    <a:p>
                      <a:pPr algn="ctr">
                        <a:lnSpc>
                          <a:spcPct val="150000"/>
                        </a:lnSpc>
                      </a:pPr>
                      <a:r>
                        <a:rPr lang="en-CA" sz="1100" dirty="0">
                          <a:effectLst/>
                        </a:rPr>
                        <a:t>08:00 – 01:00</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32" marR="64932" marT="0" marB="0"/>
                </a:tc>
                <a:extLst>
                  <a:ext uri="{0D108BD9-81ED-4DB2-BD59-A6C34878D82A}">
                    <a16:rowId xmlns:a16="http://schemas.microsoft.com/office/drawing/2014/main" val="3795030101"/>
                  </a:ext>
                </a:extLst>
              </a:tr>
            </a:tbl>
          </a:graphicData>
        </a:graphic>
      </p:graphicFrame>
    </p:spTree>
    <p:extLst>
      <p:ext uri="{BB962C8B-B14F-4D97-AF65-F5344CB8AC3E}">
        <p14:creationId xmlns:p14="http://schemas.microsoft.com/office/powerpoint/2010/main" val="137012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Main Walking Routes</a:t>
            </a:r>
          </a:p>
        </p:txBody>
      </p:sp>
      <p:sp>
        <p:nvSpPr>
          <p:cNvPr id="3" name="Text Placeholder 2"/>
          <p:cNvSpPr>
            <a:spLocks noGrp="1"/>
          </p:cNvSpPr>
          <p:nvPr>
            <p:ph type="body" sz="quarter" idx="10"/>
          </p:nvPr>
        </p:nvSpPr>
        <p:spPr>
          <a:xfrm>
            <a:off x="1981200" y="1086554"/>
            <a:ext cx="8229600" cy="5150758"/>
          </a:xfrm>
        </p:spPr>
        <p:txBody>
          <a:bodyPr/>
          <a:lstStyle/>
          <a:p>
            <a:pPr marL="342900" indent="-342900">
              <a:buFont typeface="Arial" panose="020B0604020202020204" pitchFamily="34" charset="0"/>
              <a:buChar char="•"/>
            </a:pPr>
            <a:endParaRPr lang="en-GB" dirty="0">
              <a:solidFill>
                <a:srgbClr val="7030A0"/>
              </a:solidFill>
            </a:endParaRPr>
          </a:p>
          <a:p>
            <a:endParaRPr lang="en-GB" dirty="0"/>
          </a:p>
        </p:txBody>
      </p:sp>
      <p:pic>
        <p:nvPicPr>
          <p:cNvPr id="4" name="Picture 3" descr="A map of a city&#10;&#10;Description automatically generated">
            <a:extLst>
              <a:ext uri="{FF2B5EF4-FFF2-40B4-BE49-F238E27FC236}">
                <a16:creationId xmlns:a16="http://schemas.microsoft.com/office/drawing/2014/main" id="{DDADAC35-06B8-FCD4-4D2A-22C894FDEF35}"/>
              </a:ext>
            </a:extLst>
          </p:cNvPr>
          <p:cNvPicPr>
            <a:picLocks noChangeAspect="1"/>
          </p:cNvPicPr>
          <p:nvPr/>
        </p:nvPicPr>
        <p:blipFill rotWithShape="1">
          <a:blip r:embed="rId2"/>
          <a:srcRect t="13542" b="12708"/>
          <a:stretch/>
        </p:blipFill>
        <p:spPr>
          <a:xfrm>
            <a:off x="3143672" y="1053981"/>
            <a:ext cx="5614516" cy="5057775"/>
          </a:xfrm>
          <a:prstGeom prst="rect">
            <a:avLst/>
          </a:prstGeom>
        </p:spPr>
      </p:pic>
    </p:spTree>
    <p:extLst>
      <p:ext uri="{BB962C8B-B14F-4D97-AF65-F5344CB8AC3E}">
        <p14:creationId xmlns:p14="http://schemas.microsoft.com/office/powerpoint/2010/main" val="403028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Pick Up/ Drop Off </a:t>
            </a:r>
            <a:r>
              <a:rPr lang="en-GB" dirty="0" err="1">
                <a:solidFill>
                  <a:srgbClr val="7030A0"/>
                </a:solidFill>
              </a:rPr>
              <a:t>Capabilty</a:t>
            </a:r>
            <a:r>
              <a:rPr lang="en-GB" dirty="0">
                <a:solidFill>
                  <a:srgbClr val="7030A0"/>
                </a:solidFill>
              </a:rPr>
              <a:t> Green</a:t>
            </a:r>
          </a:p>
        </p:txBody>
      </p:sp>
      <p:pic>
        <p:nvPicPr>
          <p:cNvPr id="7" name="Picture 6">
            <a:extLst>
              <a:ext uri="{FF2B5EF4-FFF2-40B4-BE49-F238E27FC236}">
                <a16:creationId xmlns:a16="http://schemas.microsoft.com/office/drawing/2014/main" id="{311D4766-9942-1064-192A-07E46766070A}"/>
              </a:ext>
            </a:extLst>
          </p:cNvPr>
          <p:cNvPicPr>
            <a:picLocks noChangeAspect="1"/>
          </p:cNvPicPr>
          <p:nvPr/>
        </p:nvPicPr>
        <p:blipFill rotWithShape="1">
          <a:blip r:embed="rId2"/>
          <a:srcRect l="1905" t="3289" r="1876" b="12117"/>
          <a:stretch/>
        </p:blipFill>
        <p:spPr>
          <a:xfrm>
            <a:off x="2279576" y="1086554"/>
            <a:ext cx="7730717" cy="4862726"/>
          </a:xfrm>
          <a:prstGeom prst="rect">
            <a:avLst/>
          </a:prstGeom>
        </p:spPr>
      </p:pic>
    </p:spTree>
    <p:extLst>
      <p:ext uri="{BB962C8B-B14F-4D97-AF65-F5344CB8AC3E}">
        <p14:creationId xmlns:p14="http://schemas.microsoft.com/office/powerpoint/2010/main" val="11430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C1C2-CDC5-E381-F47F-74AA0106FFDC}"/>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2A523A4E-147A-B6CA-95C9-3365312676E4}"/>
              </a:ext>
            </a:extLst>
          </p:cNvPr>
          <p:cNvSpPr>
            <a:spLocks noGrp="1"/>
          </p:cNvSpPr>
          <p:nvPr>
            <p:ph type="body" sz="quarter" idx="10"/>
          </p:nvPr>
        </p:nvSpPr>
        <p:spPr/>
        <p:txBody>
          <a:bodyPr/>
          <a:lstStyle/>
          <a:p>
            <a:endParaRPr lang="en-GB" dirty="0"/>
          </a:p>
        </p:txBody>
      </p:sp>
      <p:pic>
        <p:nvPicPr>
          <p:cNvPr id="5" name="Picture 4" descr="A screenshot of a phone&#10;&#10;Description automatically generated">
            <a:extLst>
              <a:ext uri="{FF2B5EF4-FFF2-40B4-BE49-F238E27FC236}">
                <a16:creationId xmlns:a16="http://schemas.microsoft.com/office/drawing/2014/main" id="{46419D35-1CAE-957D-8017-12EC75E07CA3}"/>
              </a:ext>
            </a:extLst>
          </p:cNvPr>
          <p:cNvPicPr>
            <a:picLocks noChangeAspect="1"/>
          </p:cNvPicPr>
          <p:nvPr/>
        </p:nvPicPr>
        <p:blipFill rotWithShape="1">
          <a:blip r:embed="rId2">
            <a:extLst>
              <a:ext uri="{28A0092B-C50C-407E-A947-70E740481C1C}">
                <a14:useLocalDpi xmlns:a14="http://schemas.microsoft.com/office/drawing/2010/main" val="0"/>
              </a:ext>
            </a:extLst>
          </a:blip>
          <a:srcRect t="20081" r="1000" b="37400"/>
          <a:stretch/>
        </p:blipFill>
        <p:spPr>
          <a:xfrm>
            <a:off x="3215680" y="332657"/>
            <a:ext cx="5760641" cy="5772963"/>
          </a:xfrm>
          <a:prstGeom prst="rect">
            <a:avLst/>
          </a:prstGeom>
        </p:spPr>
      </p:pic>
    </p:spTree>
    <p:extLst>
      <p:ext uri="{BB962C8B-B14F-4D97-AF65-F5344CB8AC3E}">
        <p14:creationId xmlns:p14="http://schemas.microsoft.com/office/powerpoint/2010/main" val="2067427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 branding template New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1381</Words>
  <Application>Microsoft Office PowerPoint</Application>
  <PresentationFormat>Widescreen</PresentationFormat>
  <Paragraphs>211</Paragraphs>
  <Slides>36</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Aptos</vt:lpstr>
      <vt:lpstr>Aptos Display</vt:lpstr>
      <vt:lpstr>Arial</vt:lpstr>
      <vt:lpstr>Calibri</vt:lpstr>
      <vt:lpstr>Calibri Light</vt:lpstr>
      <vt:lpstr>Lato</vt:lpstr>
      <vt:lpstr>Lato Black</vt:lpstr>
      <vt:lpstr>Times New Roman</vt:lpstr>
      <vt:lpstr>Office Theme</vt:lpstr>
      <vt:lpstr>Powerpoint branding template New (3)</vt:lpstr>
      <vt:lpstr>1_Office Theme</vt:lpstr>
      <vt:lpstr>PowerPoint Presentation</vt:lpstr>
      <vt:lpstr>PowerPoint Presentation</vt:lpstr>
      <vt:lpstr>PowerPoint Presentation</vt:lpstr>
      <vt:lpstr>PowerPoint Presentation</vt:lpstr>
      <vt:lpstr>PowerPoint Presentation</vt:lpstr>
      <vt:lpstr>Background</vt:lpstr>
      <vt:lpstr>Main Walking Routes</vt:lpstr>
      <vt:lpstr>Pick Up/ Drop Off Capabilty Green</vt:lpstr>
      <vt:lpstr>PowerPoint Presentation</vt:lpstr>
      <vt:lpstr>Road Closures</vt:lpstr>
      <vt:lpstr>Closure Definitions </vt:lpstr>
      <vt:lpstr>PowerPoint Presentation</vt:lpstr>
      <vt:lpstr>Residential Protection Zones </vt:lpstr>
      <vt:lpstr>Permitting Scheme</vt:lpstr>
      <vt:lpstr>Hackney Carriage/ Private Hire</vt:lpstr>
      <vt:lpstr>Pre Booked Parking</vt:lpstr>
      <vt:lpstr>Modes of Travel</vt:lpstr>
      <vt:lpstr>Bus Services</vt:lpstr>
      <vt:lpstr>Train Services</vt:lpstr>
      <vt:lpstr>Train Services</vt:lpstr>
      <vt:lpstr>Train Services</vt:lpstr>
      <vt:lpstr>Contingency Plans</vt:lpstr>
      <vt:lpstr>Questions</vt:lpstr>
      <vt:lpstr>PowerPoint Presentation</vt:lpstr>
      <vt:lpstr>PowerPoint Presentation</vt:lpstr>
      <vt:lpstr>PowerPoint Presentation</vt:lpstr>
      <vt:lpstr>PowerPoint Presentation</vt:lpstr>
      <vt:lpstr>PowerPoint Presentation</vt:lpstr>
      <vt:lpstr>PowerPoint Presentation</vt:lpstr>
      <vt:lpstr>Who is </vt:lpstr>
      <vt:lpstr>What is Step Forward Luton</vt:lpstr>
      <vt:lpstr>How does it work?</vt:lpstr>
      <vt:lpstr>How can you Join?</vt:lpstr>
      <vt:lpstr>The Big Weekend</vt:lpstr>
      <vt:lpstr>PowerPoint Presentation</vt:lpstr>
      <vt:lpstr>PowerPoint Presentation</vt:lpstr>
    </vt:vector>
  </TitlesOfParts>
  <Company>Luton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Albone, Corey</dc:creator>
  <cp:lastModifiedBy>Gleeson, Niall</cp:lastModifiedBy>
  <cp:revision>10</cp:revision>
  <dcterms:created xsi:type="dcterms:W3CDTF">2024-05-07T11:30:27Z</dcterms:created>
  <dcterms:modified xsi:type="dcterms:W3CDTF">2024-05-23T15:25:37Z</dcterms:modified>
</cp:coreProperties>
</file>